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90"/>
  </p:notesMasterIdLst>
  <p:handoutMasterIdLst>
    <p:handoutMasterId r:id="rId91"/>
  </p:handoutMasterIdLst>
  <p:sldIdLst>
    <p:sldId id="256" r:id="rId2"/>
    <p:sldId id="311" r:id="rId3"/>
    <p:sldId id="278" r:id="rId4"/>
    <p:sldId id="279" r:id="rId5"/>
    <p:sldId id="341" r:id="rId6"/>
    <p:sldId id="332" r:id="rId7"/>
    <p:sldId id="281" r:id="rId8"/>
    <p:sldId id="282" r:id="rId9"/>
    <p:sldId id="310" r:id="rId10"/>
    <p:sldId id="331" r:id="rId11"/>
    <p:sldId id="312" r:id="rId12"/>
    <p:sldId id="375" r:id="rId13"/>
    <p:sldId id="283" r:id="rId14"/>
    <p:sldId id="286" r:id="rId15"/>
    <p:sldId id="284" r:id="rId16"/>
    <p:sldId id="285" r:id="rId17"/>
    <p:sldId id="397" r:id="rId18"/>
    <p:sldId id="299" r:id="rId19"/>
    <p:sldId id="288" r:id="rId20"/>
    <p:sldId id="297" r:id="rId21"/>
    <p:sldId id="298" r:id="rId22"/>
    <p:sldId id="289" r:id="rId23"/>
    <p:sldId id="295" r:id="rId24"/>
    <p:sldId id="290" r:id="rId25"/>
    <p:sldId id="291" r:id="rId26"/>
    <p:sldId id="293" r:id="rId27"/>
    <p:sldId id="292" r:id="rId28"/>
    <p:sldId id="314" r:id="rId29"/>
    <p:sldId id="391" r:id="rId30"/>
    <p:sldId id="389" r:id="rId31"/>
    <p:sldId id="390" r:id="rId32"/>
    <p:sldId id="294" r:id="rId33"/>
    <p:sldId id="313" r:id="rId34"/>
    <p:sldId id="346" r:id="rId35"/>
    <p:sldId id="315" r:id="rId36"/>
    <p:sldId id="317" r:id="rId37"/>
    <p:sldId id="392" r:id="rId38"/>
    <p:sldId id="304" r:id="rId39"/>
    <p:sldId id="321" r:id="rId40"/>
    <p:sldId id="320" r:id="rId41"/>
    <p:sldId id="322" r:id="rId42"/>
    <p:sldId id="319" r:id="rId43"/>
    <p:sldId id="380" r:id="rId44"/>
    <p:sldId id="316" r:id="rId45"/>
    <p:sldId id="398" r:id="rId46"/>
    <p:sldId id="300" r:id="rId47"/>
    <p:sldId id="302" r:id="rId48"/>
    <p:sldId id="306" r:id="rId49"/>
    <p:sldId id="326" r:id="rId50"/>
    <p:sldId id="328" r:id="rId51"/>
    <p:sldId id="329" r:id="rId52"/>
    <p:sldId id="330" r:id="rId53"/>
    <p:sldId id="334" r:id="rId54"/>
    <p:sldId id="335" r:id="rId55"/>
    <p:sldId id="336" r:id="rId56"/>
    <p:sldId id="338" r:id="rId57"/>
    <p:sldId id="339" r:id="rId58"/>
    <p:sldId id="340" r:id="rId59"/>
    <p:sldId id="363" r:id="rId60"/>
    <p:sldId id="342" r:id="rId61"/>
    <p:sldId id="383" r:id="rId62"/>
    <p:sldId id="344" r:id="rId63"/>
    <p:sldId id="347" r:id="rId64"/>
    <p:sldId id="384" r:id="rId65"/>
    <p:sldId id="348" r:id="rId66"/>
    <p:sldId id="386" r:id="rId67"/>
    <p:sldId id="387" r:id="rId68"/>
    <p:sldId id="385" r:id="rId69"/>
    <p:sldId id="388" r:id="rId70"/>
    <p:sldId id="381" r:id="rId71"/>
    <p:sldId id="358" r:id="rId72"/>
    <p:sldId id="362" r:id="rId73"/>
    <p:sldId id="372" r:id="rId74"/>
    <p:sldId id="369" r:id="rId75"/>
    <p:sldId id="352" r:id="rId76"/>
    <p:sldId id="353" r:id="rId77"/>
    <p:sldId id="350" r:id="rId78"/>
    <p:sldId id="354" r:id="rId79"/>
    <p:sldId id="355" r:id="rId80"/>
    <p:sldId id="368" r:id="rId81"/>
    <p:sldId id="366" r:id="rId82"/>
    <p:sldId id="367" r:id="rId83"/>
    <p:sldId id="377" r:id="rId84"/>
    <p:sldId id="376" r:id="rId85"/>
    <p:sldId id="378" r:id="rId86"/>
    <p:sldId id="379" r:id="rId87"/>
    <p:sldId id="394" r:id="rId88"/>
    <p:sldId id="399" r:id="rId89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OHVLR2nBu8zEw8CUEaQWNA==" hashData="2HNj7v585uxNble/aE7XYLfnpOsqmdR9oU7sqqCWubZh75EiIARzOlURq66xr0beqImwPRdRlUV9gLexqGNg5A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049" autoAdjust="0"/>
    <p:restoredTop sz="82188" autoAdjust="0"/>
  </p:normalViewPr>
  <p:slideViewPr>
    <p:cSldViewPr snapToGrid="0">
      <p:cViewPr varScale="1">
        <p:scale>
          <a:sx n="88" d="100"/>
          <a:sy n="88" d="100"/>
        </p:scale>
        <p:origin x="618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notesMaster" Target="notesMasters/notesMaster1.xml"/><Relationship Id="rId95" Type="http://schemas.openxmlformats.org/officeDocument/2006/relationships/tableStyles" Target="tableStyle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presProps" Target="presProp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98A9921-3460-901B-3220-2752A520278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AE4D3CC-1284-4373-21B8-14C8CB4F986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2A5D15-DFD3-441B-8593-37E2A8216052}" type="datetimeFigureOut">
              <a:rPr lang="es-ES" smtClean="0"/>
              <a:t>22/09/2025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2535131-3B4E-F4BA-2090-E953D2D24E1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1D41F7D-EB93-54B7-D489-94A7FE1000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CFC0F5-2562-4151-8452-4A11833E0059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8081329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D43A4-D632-489E-AB7B-7AF670A47CBC}" type="datetimeFigureOut">
              <a:rPr lang="es-ES" smtClean="0"/>
              <a:t>22/09/2025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55212-40BE-48EB-90AC-5404813CE5C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5184208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6525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33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04115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46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2101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48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1952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52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6492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70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8238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76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9569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E55212-40BE-48EB-90AC-5404813CE5C1}" type="slidenum">
              <a:rPr lang="es-ES" smtClean="0"/>
              <a:t>84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79241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3035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1000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02107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30047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199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8749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14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74996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0164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27458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96923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Septiembre 2025.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58FD6-0DD1-48E2-ADC0-39765AFFA20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482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iaval.es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gn.es/web/ign/portal/sis-peligrosidad-sismica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0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oleObject" Target="file:///C:\Users\julian\OneDrive\Escritorio\CURSO%20SISMICO%20PUENTES\PONSIS25.PDF" TargetMode="External"/><Relationship Id="rId3" Type="http://schemas.openxmlformats.org/officeDocument/2006/relationships/image" Target="../media/image3.png"/><Relationship Id="rId7" Type="http://schemas.openxmlformats.org/officeDocument/2006/relationships/oleObject" Target="file:///C:\Users\julian\OneDrive\Escritorio\CURSO%20SISMICO%20PUENTES\NCSP07.pdf" TargetMode="External"/><Relationship Id="rId12" Type="http://schemas.openxmlformats.org/officeDocument/2006/relationships/hyperlink" Target="PONSIS25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UNE-ENV_1998-2=1998.pdf" TargetMode="External"/><Relationship Id="rId11" Type="http://schemas.openxmlformats.org/officeDocument/2006/relationships/hyperlink" Target="NCSP07.pdf" TargetMode="External"/><Relationship Id="rId5" Type="http://schemas.openxmlformats.org/officeDocument/2006/relationships/image" Target="../media/image5.png"/><Relationship Id="rId10" Type="http://schemas.openxmlformats.org/officeDocument/2006/relationships/oleObject" Target="file:///C:\Users\julian\OneDrive\Escritorio\CURSO%20SISMICO%20PUENTES\GUIA%20SISMICA%20%20PUENTES.pdf" TargetMode="External"/><Relationship Id="rId4" Type="http://schemas.openxmlformats.org/officeDocument/2006/relationships/image" Target="../media/image4.png"/><Relationship Id="rId9" Type="http://schemas.openxmlformats.org/officeDocument/2006/relationships/hyperlink" Target="GUIA%20SISMICA%20%20PUENTES.pdf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7" Type="http://schemas.openxmlformats.org/officeDocument/2006/relationships/image" Target="../media/image50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g"/><Relationship Id="rId5" Type="http://schemas.openxmlformats.org/officeDocument/2006/relationships/image" Target="../media/image48.jpg"/><Relationship Id="rId4" Type="http://schemas.openxmlformats.org/officeDocument/2006/relationships/image" Target="../media/image45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3.png"/><Relationship Id="rId7" Type="http://schemas.openxmlformats.org/officeDocument/2006/relationships/oleObject" Target="file:///C:\Users\julian\OneDrive\Escritorio\CURSO%20SISMICO%20PUENTES\NCSP07.pd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NCSP07.pdf" TargetMode="External"/><Relationship Id="rId5" Type="http://schemas.openxmlformats.org/officeDocument/2006/relationships/image" Target="../media/image53.emf"/><Relationship Id="rId10" Type="http://schemas.openxmlformats.org/officeDocument/2006/relationships/oleObject" Target="file:///C:\Users\julian\OneDrive\Escritorio\CURSO%20SISMICO%20PUENTES\GUIA%20SISMICA%20%20PUENTES.pdf" TargetMode="External"/><Relationship Id="rId4" Type="http://schemas.openxmlformats.org/officeDocument/2006/relationships/oleObject" Target="../embeddings/oleObject1.bin"/><Relationship Id="rId9" Type="http://schemas.openxmlformats.org/officeDocument/2006/relationships/hyperlink" Target="GUIA%20SISMICA%20%20PUENTES.pd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7.png"/><Relationship Id="rId4" Type="http://schemas.openxmlformats.org/officeDocument/2006/relationships/image" Target="../media/image96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png"/><Relationship Id="rId3" Type="http://schemas.openxmlformats.org/officeDocument/2006/relationships/image" Target="../media/image124.png"/><Relationship Id="rId7" Type="http://schemas.openxmlformats.org/officeDocument/2006/relationships/image" Target="../media/image128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png"/><Relationship Id="rId11" Type="http://schemas.openxmlformats.org/officeDocument/2006/relationships/image" Target="../media/image132.png"/><Relationship Id="rId5" Type="http://schemas.openxmlformats.org/officeDocument/2006/relationships/image" Target="../media/image126.png"/><Relationship Id="rId10" Type="http://schemas.openxmlformats.org/officeDocument/2006/relationships/image" Target="../media/image131.png"/><Relationship Id="rId4" Type="http://schemas.openxmlformats.org/officeDocument/2006/relationships/image" Target="../media/image125.png"/><Relationship Id="rId9" Type="http://schemas.openxmlformats.org/officeDocument/2006/relationships/image" Target="../media/image130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png"/><Relationship Id="rId4" Type="http://schemas.openxmlformats.org/officeDocument/2006/relationships/image" Target="../media/image13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g"/><Relationship Id="rId2" Type="http://schemas.openxmlformats.org/officeDocument/2006/relationships/image" Target="../media/image14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9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4.png"/><Relationship Id="rId5" Type="http://schemas.openxmlformats.org/officeDocument/2006/relationships/image" Target="../media/image153.png"/><Relationship Id="rId4" Type="http://schemas.openxmlformats.org/officeDocument/2006/relationships/image" Target="../media/image15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7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jpg"/><Relationship Id="rId2" Type="http://schemas.openxmlformats.org/officeDocument/2006/relationships/image" Target="../media/image15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1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g"/><Relationship Id="rId2" Type="http://schemas.openxmlformats.org/officeDocument/2006/relationships/image" Target="../media/image16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7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lian\OneDrive\Escritorio\CURSO%20SISMICO%20PUENTES\Ejemplo%20Curso%20Sismico%20de%20Puentes.pdf" TargetMode="External"/><Relationship Id="rId2" Type="http://schemas.openxmlformats.org/officeDocument/2006/relationships/hyperlink" Target="Ejemplo%20Curso%20Sismico%20de%20Puentes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diaval.es/" TargetMode="Externa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13" Type="http://schemas.openxmlformats.org/officeDocument/2006/relationships/hyperlink" Target="UNE-ENV_1998-1-1=1998.pdf" TargetMode="External"/><Relationship Id="rId3" Type="http://schemas.openxmlformats.org/officeDocument/2006/relationships/image" Target="../media/image165.png"/><Relationship Id="rId7" Type="http://schemas.openxmlformats.org/officeDocument/2006/relationships/oleObject" Target="file:///C:\Users\julian\OneDrive\Escritorio\CURSO%20SISMICO%20PUENTES\NCSE-02.pdf" TargetMode="External"/><Relationship Id="rId12" Type="http://schemas.openxmlformats.org/officeDocument/2006/relationships/oleObject" Target="file:///C:\Users\julian\OneDrive\Escritorio\CURSO%20SISMICO%20PUENTES\EDISIS25.pdf" TargetMode="External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hyperlink" Target="NCSE-02.pdf" TargetMode="External"/><Relationship Id="rId11" Type="http://schemas.openxmlformats.org/officeDocument/2006/relationships/hyperlink" Target="EDISIS25.pdf" TargetMode="External"/><Relationship Id="rId5" Type="http://schemas.openxmlformats.org/officeDocument/2006/relationships/image" Target="../media/image167.png"/><Relationship Id="rId15" Type="http://schemas.openxmlformats.org/officeDocument/2006/relationships/image" Target="../media/image168.emf"/><Relationship Id="rId10" Type="http://schemas.openxmlformats.org/officeDocument/2006/relationships/oleObject" Target="file:///C:\Users\julian\OneDrive\Escritorio\CURSO%20SISMICO%20PUENTES\UNE-ENV_1998-1-2=1998.pdf" TargetMode="External"/><Relationship Id="rId4" Type="http://schemas.openxmlformats.org/officeDocument/2006/relationships/image" Target="../media/image166.png"/><Relationship Id="rId9" Type="http://schemas.openxmlformats.org/officeDocument/2006/relationships/hyperlink" Target="UNE-ENV_1998-1-2=1998.pdf" TargetMode="External"/><Relationship Id="rId14" Type="http://schemas.openxmlformats.org/officeDocument/2006/relationships/oleObject" Target="file:///C:\Users\julian\OneDrive\Escritorio\CURSO%20SISMICO%20PUENTES\UNE-ENV_1998-1-1=1998.pdf" TargetMode="Externa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jpg"/><Relationship Id="rId2" Type="http://schemas.openxmlformats.org/officeDocument/2006/relationships/image" Target="../media/image16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1.jpg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8.jpg"/><Relationship Id="rId3" Type="http://schemas.openxmlformats.org/officeDocument/2006/relationships/image" Target="../media/image173.jpg"/><Relationship Id="rId7" Type="http://schemas.openxmlformats.org/officeDocument/2006/relationships/image" Target="../media/image177.jpg"/><Relationship Id="rId2" Type="http://schemas.openxmlformats.org/officeDocument/2006/relationships/image" Target="../media/image17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6.jpg"/><Relationship Id="rId5" Type="http://schemas.openxmlformats.org/officeDocument/2006/relationships/image" Target="../media/image175.jpg"/><Relationship Id="rId4" Type="http://schemas.openxmlformats.org/officeDocument/2006/relationships/image" Target="../media/image174.jpg"/><Relationship Id="rId9" Type="http://schemas.openxmlformats.org/officeDocument/2006/relationships/image" Target="../media/image179.jp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3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2.png"/><Relationship Id="rId4" Type="http://schemas.openxmlformats.org/officeDocument/2006/relationships/image" Target="../media/image180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png"/><Relationship Id="rId2" Type="http://schemas.openxmlformats.org/officeDocument/2006/relationships/image" Target="../media/image18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0.png"/><Relationship Id="rId4" Type="http://schemas.openxmlformats.org/officeDocument/2006/relationships/image" Target="../media/image18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lian\OneDrive\Escritorio\CURSO%20SISMICO%20PUENTES\Ejemplo1%20Curso%20Sismico%20de%20Edificios.pdf" TargetMode="External"/><Relationship Id="rId2" Type="http://schemas.openxmlformats.org/officeDocument/2006/relationships/hyperlink" Target="Ejemplo1%20Curso%20Sismico%20de%20Edificios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jpg"/><Relationship Id="rId13" Type="http://schemas.openxmlformats.org/officeDocument/2006/relationships/image" Target="../media/image197.jpg"/><Relationship Id="rId3" Type="http://schemas.openxmlformats.org/officeDocument/2006/relationships/image" Target="../media/image187.jpg"/><Relationship Id="rId7" Type="http://schemas.openxmlformats.org/officeDocument/2006/relationships/image" Target="../media/image191.jpg"/><Relationship Id="rId12" Type="http://schemas.openxmlformats.org/officeDocument/2006/relationships/image" Target="../media/image196.jpg"/><Relationship Id="rId2" Type="http://schemas.openxmlformats.org/officeDocument/2006/relationships/image" Target="../media/image186.jpg"/><Relationship Id="rId16" Type="http://schemas.openxmlformats.org/officeDocument/2006/relationships/image" Target="../media/image20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0.jpg"/><Relationship Id="rId11" Type="http://schemas.openxmlformats.org/officeDocument/2006/relationships/image" Target="../media/image195.jpg"/><Relationship Id="rId5" Type="http://schemas.openxmlformats.org/officeDocument/2006/relationships/image" Target="../media/image189.jpg"/><Relationship Id="rId15" Type="http://schemas.openxmlformats.org/officeDocument/2006/relationships/image" Target="../media/image199.jpg"/><Relationship Id="rId10" Type="http://schemas.openxmlformats.org/officeDocument/2006/relationships/image" Target="../media/image194.jpg"/><Relationship Id="rId4" Type="http://schemas.openxmlformats.org/officeDocument/2006/relationships/image" Target="../media/image188.jpg"/><Relationship Id="rId9" Type="http://schemas.openxmlformats.org/officeDocument/2006/relationships/image" Target="../media/image193.jpg"/><Relationship Id="rId14" Type="http://schemas.openxmlformats.org/officeDocument/2006/relationships/image" Target="../media/image198.jp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jpg"/><Relationship Id="rId3" Type="http://schemas.openxmlformats.org/officeDocument/2006/relationships/image" Target="../media/image202.jpg"/><Relationship Id="rId7" Type="http://schemas.openxmlformats.org/officeDocument/2006/relationships/image" Target="../media/image206.jpg"/><Relationship Id="rId2" Type="http://schemas.openxmlformats.org/officeDocument/2006/relationships/image" Target="../media/image20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5.jpg"/><Relationship Id="rId11" Type="http://schemas.openxmlformats.org/officeDocument/2006/relationships/image" Target="../media/image210.jpg"/><Relationship Id="rId5" Type="http://schemas.openxmlformats.org/officeDocument/2006/relationships/image" Target="../media/image204.jpg"/><Relationship Id="rId10" Type="http://schemas.openxmlformats.org/officeDocument/2006/relationships/image" Target="../media/image209.jpg"/><Relationship Id="rId4" Type="http://schemas.openxmlformats.org/officeDocument/2006/relationships/image" Target="../media/image203.jpg"/><Relationship Id="rId9" Type="http://schemas.openxmlformats.org/officeDocument/2006/relationships/image" Target="../media/image208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0.png"/><Relationship Id="rId2" Type="http://schemas.openxmlformats.org/officeDocument/2006/relationships/image" Target="../media/image1780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2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4.jpg"/><Relationship Id="rId2" Type="http://schemas.openxmlformats.org/officeDocument/2006/relationships/image" Target="../media/image21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5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7.jpg"/><Relationship Id="rId2" Type="http://schemas.openxmlformats.org/officeDocument/2006/relationships/image" Target="../media/image216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0.jpg"/><Relationship Id="rId5" Type="http://schemas.openxmlformats.org/officeDocument/2006/relationships/image" Target="../media/image219.jpg"/><Relationship Id="rId4" Type="http://schemas.openxmlformats.org/officeDocument/2006/relationships/image" Target="../media/image218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ulian\OneDrive\Escritorio\CURSO%20SISMICO%20PUENTES\Ejemplo2%20Curso%20Sismico%20de%20Edificios.pdf" TargetMode="External"/><Relationship Id="rId2" Type="http://schemas.openxmlformats.org/officeDocument/2006/relationships/hyperlink" Target="Ejemplo2%20Curso%20Sismico%20de%20Edificios.pd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uente conectando la montaña">
            <a:extLst>
              <a:ext uri="{FF2B5EF4-FFF2-40B4-BE49-F238E27FC236}">
                <a16:creationId xmlns:a16="http://schemas.microsoft.com/office/drawing/2014/main" id="{DD217BC3-D406-972A-434C-562C1ED064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091" r="9091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8" name="Rectangle 31">
            <a:extLst>
              <a:ext uri="{FF2B5EF4-FFF2-40B4-BE49-F238E27FC236}">
                <a16:creationId xmlns:a16="http://schemas.microsoft.com/office/drawing/2014/main" id="{257363FD-7E77-4145-9483-331A807A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6802" cy="6858000"/>
          </a:xfrm>
          <a:prstGeom prst="rect">
            <a:avLst/>
          </a:prstGeom>
          <a:gradFill flip="none" rotWithShape="1">
            <a:gsLst>
              <a:gs pos="28000">
                <a:schemeClr val="bg2">
                  <a:alpha val="84000"/>
                </a:schemeClr>
              </a:gs>
              <a:gs pos="74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1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Cursor </a:t>
            </a:r>
            <a:r>
              <a:rPr lang="en-US" sz="41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Sísmico</a:t>
            </a:r>
            <a:r>
              <a:rPr lang="en-US" sz="41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de Puentes</a:t>
            </a:r>
            <a:br>
              <a:rPr lang="en-US" sz="41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sz="41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Colegio de Ingenieros de Caminos de Cantabria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dirty="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 err="1"/>
              <a:t>Impartido</a:t>
            </a:r>
            <a:r>
              <a:rPr lang="en-US" dirty="0"/>
              <a:t> </a:t>
            </a:r>
            <a:r>
              <a:rPr lang="en-US" dirty="0" err="1"/>
              <a:t>por</a:t>
            </a:r>
            <a:r>
              <a:rPr lang="en-US" dirty="0"/>
              <a:t>   Julián Díaz del Valle    </a:t>
            </a:r>
            <a:r>
              <a:rPr lang="en-US" u="sng" dirty="0">
                <a:hlinkClick r:id="rId4"/>
              </a:rPr>
              <a:t>www.diaval.es</a:t>
            </a:r>
            <a:endParaRPr lang="en-US" u="sng" dirty="0"/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 err="1"/>
              <a:t>Profesor</a:t>
            </a:r>
            <a:r>
              <a:rPr lang="en-US" dirty="0"/>
              <a:t> </a:t>
            </a:r>
            <a:r>
              <a:rPr lang="en-US" dirty="0" err="1"/>
              <a:t>jubilado</a:t>
            </a:r>
            <a:r>
              <a:rPr lang="en-US" dirty="0"/>
              <a:t> de la Escuela de Ingenieros de Santander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en-US" dirty="0"/>
              <a:t> (24 y 25 de </a:t>
            </a:r>
            <a:r>
              <a:rPr lang="en-US" dirty="0" err="1"/>
              <a:t>Septiembre</a:t>
            </a:r>
            <a:r>
              <a:rPr lang="en-US" dirty="0"/>
              <a:t> de 2025)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3B755AD-0445-DD1D-25D9-DB4E55C21071}"/>
              </a:ext>
            </a:extLst>
          </p:cNvPr>
          <p:cNvSpPr txBox="1"/>
          <p:nvPr/>
        </p:nvSpPr>
        <p:spPr>
          <a:xfrm>
            <a:off x="5640779" y="2737262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32433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276459-E556-D001-311E-D783F328A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4D62D82-13A8-452B-E8BF-54E9E8504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07FE9DB-4708-5EB8-A9E6-AF0287DBA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10</a:t>
            </a:fld>
            <a:endParaRPr lang="es-ES"/>
          </a:p>
        </p:txBody>
      </p:sp>
      <p:pic>
        <p:nvPicPr>
          <p:cNvPr id="1026" name="Picture 2" descr="Instituto Geográfico Nacional">
            <a:extLst>
              <a:ext uri="{FF2B5EF4-FFF2-40B4-BE49-F238E27FC236}">
                <a16:creationId xmlns:a16="http://schemas.microsoft.com/office/drawing/2014/main" id="{08976C1C-2241-71CB-2523-5091EEEBA3D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662" y="293511"/>
            <a:ext cx="8920826" cy="549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E8DAED6-A13D-0237-645B-519A30F977D0}"/>
              </a:ext>
            </a:extLst>
          </p:cNvPr>
          <p:cNvSpPr txBox="1"/>
          <p:nvPr/>
        </p:nvSpPr>
        <p:spPr>
          <a:xfrm>
            <a:off x="3396761" y="5732585"/>
            <a:ext cx="5398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>
                <a:hlinkClick r:id="rId3" tooltip="https://www.ign.es/web/ign/portal/sis-peligrosidad-sismica"/>
              </a:rPr>
              <a:t>www.ign.es/web/ign/portal/sis-peligrosidad-sismica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05158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foto, hombre, tablero, obra">
            <a:extLst>
              <a:ext uri="{FF2B5EF4-FFF2-40B4-BE49-F238E27FC236}">
                <a16:creationId xmlns:a16="http://schemas.microsoft.com/office/drawing/2014/main" id="{E97E6D45-39F9-A5BA-325B-8046351CB5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11" y="752112"/>
            <a:ext cx="5640186" cy="2994232"/>
          </a:xfr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A6DEB056-83CC-6189-307A-56AFE0E3E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A51F752C-D909-5159-2B7F-426085CAC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11</a:t>
            </a:fld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22C333F-7B31-6262-78A2-ADA17490FE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70C551A-1BA6-F29C-E45D-CD2EAFE89806}"/>
              </a:ext>
            </a:extLst>
          </p:cNvPr>
          <p:cNvSpPr txBox="1"/>
          <p:nvPr/>
        </p:nvSpPr>
        <p:spPr>
          <a:xfrm>
            <a:off x="838200" y="160788"/>
            <a:ext cx="47388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/>
              <a:t>Colapsos sísmicos de puentes :</a:t>
            </a:r>
          </a:p>
        </p:txBody>
      </p:sp>
      <p:pic>
        <p:nvPicPr>
          <p:cNvPr id="9" name="Imagen 8" descr="Imagen que contiene edificio, ventana&#10;&#10;El contenido generado por IA puede ser incorrecto.">
            <a:extLst>
              <a:ext uri="{FF2B5EF4-FFF2-40B4-BE49-F238E27FC236}">
                <a16:creationId xmlns:a16="http://schemas.microsoft.com/office/drawing/2014/main" id="{5DDB233F-8FA2-772E-ADE0-BACC11088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23" y="3928702"/>
            <a:ext cx="5143500" cy="2245290"/>
          </a:xfrm>
          <a:prstGeom prst="rect">
            <a:avLst/>
          </a:prstGeom>
        </p:spPr>
      </p:pic>
      <p:pic>
        <p:nvPicPr>
          <p:cNvPr id="11" name="Imagen 10" descr="Imagen que contiene foto, hidrante">
            <a:extLst>
              <a:ext uri="{FF2B5EF4-FFF2-40B4-BE49-F238E27FC236}">
                <a16:creationId xmlns:a16="http://schemas.microsoft.com/office/drawing/2014/main" id="{07B49DF0-50BB-801F-1593-A826E99588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72" y="144548"/>
            <a:ext cx="4606616" cy="3336155"/>
          </a:xfrm>
          <a:prstGeom prst="rect">
            <a:avLst/>
          </a:prstGeom>
        </p:spPr>
      </p:pic>
      <p:pic>
        <p:nvPicPr>
          <p:cNvPr id="6" name="Imagen 5" descr="Diagrama">
            <a:extLst>
              <a:ext uri="{FF2B5EF4-FFF2-40B4-BE49-F238E27FC236}">
                <a16:creationId xmlns:a16="http://schemas.microsoft.com/office/drawing/2014/main" id="{AA788FFB-E66E-4688-B575-63FAD6FFAD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260" y="3501515"/>
            <a:ext cx="4606617" cy="285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18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DB5BC-336E-FB27-8B28-12953A849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 descr="Diagrama&#10;&#10;El contenido generado por IA puede ser incorrecto.">
            <a:extLst>
              <a:ext uri="{FF2B5EF4-FFF2-40B4-BE49-F238E27FC236}">
                <a16:creationId xmlns:a16="http://schemas.microsoft.com/office/drawing/2014/main" id="{0644FB96-F5ED-B398-6F6B-63916EB139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260" y="1026835"/>
            <a:ext cx="2470186" cy="2166646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82506A-21D8-4DB3-328E-1D0FDC063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2E6B362-37ED-60DA-DC51-22A687B61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B2D6CF6-A094-200E-A996-5B49C1023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12</a:t>
            </a:fld>
            <a:endParaRPr lang="es-ES"/>
          </a:p>
        </p:txBody>
      </p:sp>
      <p:pic>
        <p:nvPicPr>
          <p:cNvPr id="10" name="Imagen 9" descr="Diagrama&#10;&#10;El contenido generado por IA puede ser incorrecto.">
            <a:extLst>
              <a:ext uri="{FF2B5EF4-FFF2-40B4-BE49-F238E27FC236}">
                <a16:creationId xmlns:a16="http://schemas.microsoft.com/office/drawing/2014/main" id="{504DA0AE-E641-AAE1-8253-E04CF93818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3698" y="1093479"/>
            <a:ext cx="3118068" cy="2193041"/>
          </a:xfrm>
          <a:prstGeom prst="rect">
            <a:avLst/>
          </a:prstGeom>
        </p:spPr>
      </p:pic>
      <p:pic>
        <p:nvPicPr>
          <p:cNvPr id="12" name="Imagen 11" descr="Diagrama">
            <a:extLst>
              <a:ext uri="{FF2B5EF4-FFF2-40B4-BE49-F238E27FC236}">
                <a16:creationId xmlns:a16="http://schemas.microsoft.com/office/drawing/2014/main" id="{0F577BC1-9182-4D9A-04A9-FEAE7B0396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3577" y="1149053"/>
            <a:ext cx="3191163" cy="2069109"/>
          </a:xfrm>
          <a:prstGeom prst="rect">
            <a:avLst/>
          </a:prstGeom>
        </p:spPr>
      </p:pic>
      <p:pic>
        <p:nvPicPr>
          <p:cNvPr id="14" name="Imagen 13" descr="Interfaz de usuario gráfica, Diagrama&#10;&#10;El contenido generado por IA puede ser incorrecto.">
            <a:extLst>
              <a:ext uri="{FF2B5EF4-FFF2-40B4-BE49-F238E27FC236}">
                <a16:creationId xmlns:a16="http://schemas.microsoft.com/office/drawing/2014/main" id="{FB611A90-7093-5643-129C-2F5630517C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509" y="3726576"/>
            <a:ext cx="2999703" cy="2033356"/>
          </a:xfrm>
          <a:prstGeom prst="rect">
            <a:avLst/>
          </a:prstGeom>
        </p:spPr>
      </p:pic>
      <p:pic>
        <p:nvPicPr>
          <p:cNvPr id="16" name="Imagen 15" descr="Imagen que contiene edificio, jaula&#10;&#10;El contenido generado por IA puede ser incorrecto.">
            <a:extLst>
              <a:ext uri="{FF2B5EF4-FFF2-40B4-BE49-F238E27FC236}">
                <a16:creationId xmlns:a16="http://schemas.microsoft.com/office/drawing/2014/main" id="{2538280A-B805-E9BA-F7B3-3E27E20760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766" y="3585375"/>
            <a:ext cx="1763268" cy="2315759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7389F880-15E9-B807-E89A-6F90811943B9}"/>
              </a:ext>
            </a:extLst>
          </p:cNvPr>
          <p:cNvSpPr txBox="1"/>
          <p:nvPr/>
        </p:nvSpPr>
        <p:spPr>
          <a:xfrm>
            <a:off x="2209800" y="197957"/>
            <a:ext cx="80239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ONDAS SISMICAS DE VOLUMEN (P y S) Y SUPERFICIALES (R y L</a:t>
            </a:r>
            <a:r>
              <a:rPr lang="es-ES" sz="20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912088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64A5C1C1-A03E-1802-B814-6E7141A21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137" y="914400"/>
            <a:ext cx="8115300" cy="5196058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6A7DD46B-0028-8ED0-D320-A9656ED4E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38816E0C-1382-7BAD-5D10-F4BB9FC7A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13</a:t>
            </a:fld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CE4FE23-25F5-D493-4F51-EFF398E50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1AEBA0F-E06A-3462-2940-CEED0E2E0F4C}"/>
              </a:ext>
            </a:extLst>
          </p:cNvPr>
          <p:cNvSpPr txBox="1"/>
          <p:nvPr/>
        </p:nvSpPr>
        <p:spPr>
          <a:xfrm>
            <a:off x="3950028" y="329789"/>
            <a:ext cx="4291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/>
              <a:t>ACELEROGRAMAS Y ESPECTROS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7760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7D77F7F1-561D-C530-9655-9F4F840A4E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2317" y="875599"/>
            <a:ext cx="8510155" cy="4964092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2B1CB02-0230-4A44-4E75-C6EB0FED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11934D1-272B-3AB2-C9EB-0C45A1053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14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4D7ECED-3DC8-FE8D-8ECE-E0088396C1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599976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959520BC-A2F3-B4A4-4E0C-BDA6F7601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574" y="737437"/>
            <a:ext cx="7907482" cy="5382808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5C3D3F4-9E77-133F-9448-B28FDF62E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75DA2E5-945D-F894-F8D3-23E921F61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15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287CD6-E121-D7A8-8EBE-8500A7D5E4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2842496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Histograma">
            <a:extLst>
              <a:ext uri="{FF2B5EF4-FFF2-40B4-BE49-F238E27FC236}">
                <a16:creationId xmlns:a16="http://schemas.microsoft.com/office/drawing/2014/main" id="{B2E3F50A-96C1-5ECB-DA7A-1ABAFBECB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855" y="539600"/>
            <a:ext cx="9337963" cy="5531939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5C2DF53-447C-4337-C54E-8CB7174EFAC1}"/>
              </a:ext>
            </a:extLst>
          </p:cNvPr>
          <p:cNvSpPr txBox="1"/>
          <p:nvPr/>
        </p:nvSpPr>
        <p:spPr>
          <a:xfrm>
            <a:off x="8685706" y="284710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  <a:p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AA7DCA97-589A-284D-E583-32348A294AAA}"/>
                  </a:ext>
                </a:extLst>
              </p:cNvPr>
              <p:cNvSpPr txBox="1"/>
              <p:nvPr/>
            </p:nvSpPr>
            <p:spPr>
              <a:xfrm>
                <a:off x="8570292" y="5532813"/>
                <a:ext cx="5981470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s-ES" sz="105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s-ES" sz="105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es-ES" sz="600" dirty="0"/>
              </a:p>
            </p:txBody>
          </p:sp>
        </mc:Choice>
        <mc:Fallback xmlns="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AA7DCA97-589A-284D-E583-32348A294A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0292" y="5532813"/>
                <a:ext cx="5981470" cy="25391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977B468-CF69-A25E-69F8-DE217583D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FCA795-2CE1-1F6C-F8CA-EBE8C2C1C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16</a:t>
            </a:fld>
            <a:endParaRPr lang="es-ES"/>
          </a:p>
        </p:txBody>
      </p:sp>
      <p:sp>
        <p:nvSpPr>
          <p:cNvPr id="12" name="Marcador de fecha 11">
            <a:extLst>
              <a:ext uri="{FF2B5EF4-FFF2-40B4-BE49-F238E27FC236}">
                <a16:creationId xmlns:a16="http://schemas.microsoft.com/office/drawing/2014/main" id="{9C455F0D-DC2C-1813-E414-489CD7976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1705204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7B40D-3FAA-C0E0-DF2A-757AD43C9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Texto&#10;&#10;El contenido generado por IA puede ser incorrecto.">
            <a:extLst>
              <a:ext uri="{FF2B5EF4-FFF2-40B4-BE49-F238E27FC236}">
                <a16:creationId xmlns:a16="http://schemas.microsoft.com/office/drawing/2014/main" id="{40F6A2B6-19DE-1446-F334-DF537B398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362" y="4917011"/>
            <a:ext cx="1381318" cy="828791"/>
          </a:xfrm>
          <a:prstGeom prst="rect">
            <a:avLst/>
          </a:prstGeom>
        </p:spPr>
      </p:pic>
      <p:pic>
        <p:nvPicPr>
          <p:cNvPr id="4" name="Imagen 3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F0E912E3-F4F5-F25E-4121-4D42202EA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9207" y="985143"/>
            <a:ext cx="1057423" cy="1486107"/>
          </a:xfrm>
          <a:prstGeom prst="rect">
            <a:avLst/>
          </a:prstGeom>
        </p:spPr>
      </p:pic>
      <p:pic>
        <p:nvPicPr>
          <p:cNvPr id="7" name="Imagen 6" descr="Imagen que contiene nombre de la empresa&#10;&#10;El contenido generado por IA puede ser incorrecto.">
            <a:extLst>
              <a:ext uri="{FF2B5EF4-FFF2-40B4-BE49-F238E27FC236}">
                <a16:creationId xmlns:a16="http://schemas.microsoft.com/office/drawing/2014/main" id="{996D1B71-8DFF-D23E-74E9-AF518BDCAF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619" y="3333125"/>
            <a:ext cx="2527487" cy="63001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11BB59AB-D367-7566-0E01-414AFD20962F}"/>
              </a:ext>
            </a:extLst>
          </p:cNvPr>
          <p:cNvSpPr txBox="1"/>
          <p:nvPr/>
        </p:nvSpPr>
        <p:spPr>
          <a:xfrm>
            <a:off x="4682667" y="570584"/>
            <a:ext cx="252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 </a:t>
            </a:r>
            <a:r>
              <a:rPr lang="es-ES" dirty="0" err="1"/>
              <a:t>Caracteristicas</a:t>
            </a:r>
            <a:r>
              <a:rPr lang="es-ES" dirty="0"/>
              <a:t> sistema 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480CBDE1-DEE0-A1FD-FFAF-E73D227AD302}"/>
                  </a:ext>
                </a:extLst>
              </p:cNvPr>
              <p:cNvSpPr txBox="1"/>
              <p:nvPr/>
            </p:nvSpPr>
            <p:spPr>
              <a:xfrm>
                <a:off x="6851054" y="1066047"/>
                <a:ext cx="1606280" cy="12209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;      T = 2</a:t>
                </a:r>
                <a:r>
                  <a:rPr lang="es-ES" dirty="0">
                    <a:latin typeface="Symbol" panose="05050102010706020507" pitchFamily="18" charset="2"/>
                  </a:rPr>
                  <a:t>p</a:t>
                </a:r>
                <a:r>
                  <a:rPr lang="es-ES" dirty="0"/>
                  <a:t>/</a:t>
                </a:r>
                <a:r>
                  <a:rPr lang="es-ES" dirty="0">
                    <a:latin typeface="Symbol" panose="05050102010706020507" pitchFamily="18" charset="2"/>
                  </a:rPr>
                  <a:t>w</a:t>
                </a:r>
              </a:p>
              <a:p>
                <a:endParaRPr lang="es-ES" dirty="0"/>
              </a:p>
              <a:p>
                <a:r>
                  <a:rPr lang="es-ES" dirty="0"/>
                  <a:t>;      </a:t>
                </a:r>
                <a:r>
                  <a:rPr lang="es-ES" dirty="0" err="1"/>
                  <a:t>C</a:t>
                </a:r>
                <a:r>
                  <a:rPr lang="es-ES" baseline="-25000" dirty="0" err="1"/>
                  <a:t>c</a:t>
                </a:r>
                <a:r>
                  <a:rPr lang="es-ES" dirty="0"/>
                  <a:t> =</a:t>
                </a:r>
                <a14:m>
                  <m:oMath xmlns:m="http://schemas.openxmlformats.org/officeDocument/2006/math">
                    <m:r>
                      <a:rPr lang="es-E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√</m:t>
                    </m:r>
                  </m:oMath>
                </a14:m>
                <a:r>
                  <a:rPr lang="es-ES" dirty="0"/>
                  <a:t>(KM)</a:t>
                </a:r>
              </a:p>
              <a:p>
                <a:endParaRPr lang="es-ES" dirty="0"/>
              </a:p>
            </p:txBody>
          </p:sp>
        </mc:Choice>
        <mc:Fallback xmlns=""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480CBDE1-DEE0-A1FD-FFAF-E73D227AD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054" y="1066047"/>
                <a:ext cx="1606280" cy="1220975"/>
              </a:xfrm>
              <a:prstGeom prst="rect">
                <a:avLst/>
              </a:prstGeom>
              <a:blipFill>
                <a:blip r:embed="rId5"/>
                <a:stretch>
                  <a:fillRect l="-3422" t="-40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uadroTexto 10">
            <a:extLst>
              <a:ext uri="{FF2B5EF4-FFF2-40B4-BE49-F238E27FC236}">
                <a16:creationId xmlns:a16="http://schemas.microsoft.com/office/drawing/2014/main" id="{C4286932-5098-4273-9F98-B4A7B0B897B5}"/>
              </a:ext>
            </a:extLst>
          </p:cNvPr>
          <p:cNvSpPr txBox="1"/>
          <p:nvPr/>
        </p:nvSpPr>
        <p:spPr>
          <a:xfrm>
            <a:off x="8685706" y="2847109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  <a:p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935FAB6E-7DDE-EC8F-64F2-A44C0D851E84}"/>
              </a:ext>
            </a:extLst>
          </p:cNvPr>
          <p:cNvSpPr txBox="1"/>
          <p:nvPr/>
        </p:nvSpPr>
        <p:spPr>
          <a:xfrm>
            <a:off x="5047063" y="4567461"/>
            <a:ext cx="1691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x(t)</a:t>
            </a:r>
            <a:r>
              <a:rPr lang="es-ES" sz="900" dirty="0" err="1"/>
              <a:t>max</a:t>
            </a:r>
            <a:r>
              <a:rPr lang="es-ES" sz="1200" dirty="0"/>
              <a:t>  =  </a:t>
            </a:r>
            <a:r>
              <a:rPr lang="es-ES" sz="1200" dirty="0" err="1"/>
              <a:t>S</a:t>
            </a:r>
            <a:r>
              <a:rPr lang="es-ES" sz="800" dirty="0" err="1"/>
              <a:t>De</a:t>
            </a:r>
            <a:r>
              <a:rPr lang="es-ES" sz="1200" dirty="0"/>
              <a:t> (</a:t>
            </a:r>
            <a:r>
              <a:rPr lang="es-ES" sz="1200" dirty="0" err="1"/>
              <a:t>T,</a:t>
            </a:r>
            <a:r>
              <a:rPr lang="es-ES" sz="1200" dirty="0" err="1">
                <a:latin typeface="Symbol" panose="05050102010706020507" pitchFamily="18" charset="2"/>
              </a:rPr>
              <a:t>e</a:t>
            </a:r>
            <a:r>
              <a:rPr lang="es-ES" sz="1200" dirty="0"/>
              <a:t>)  =  </a:t>
            </a:r>
            <a:r>
              <a:rPr lang="es-ES" sz="1200" dirty="0" err="1"/>
              <a:t>S</a:t>
            </a:r>
            <a:r>
              <a:rPr lang="es-ES" sz="800" dirty="0" err="1"/>
              <a:t>De</a:t>
            </a:r>
            <a:endParaRPr lang="es-ES" sz="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DD07337B-E5B9-4A54-CB78-BEBBAFCCCA15}"/>
                  </a:ext>
                </a:extLst>
              </p:cNvPr>
              <p:cNvSpPr txBox="1"/>
              <p:nvPr/>
            </p:nvSpPr>
            <p:spPr>
              <a:xfrm>
                <a:off x="5047063" y="4901718"/>
                <a:ext cx="1600123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2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s-ES" sz="1200" dirty="0"/>
                  <a:t>(t)</a:t>
                </a:r>
                <a:r>
                  <a:rPr lang="es-ES" sz="900" dirty="0" err="1"/>
                  <a:t>max</a:t>
                </a:r>
                <a:r>
                  <a:rPr lang="es-ES" sz="1200" dirty="0"/>
                  <a:t>  = </a:t>
                </a:r>
                <a:endParaRPr lang="es-ES" sz="800" dirty="0"/>
              </a:p>
            </p:txBody>
          </p:sp>
        </mc:Choice>
        <mc:Fallback xmlns="">
          <p:sp>
            <p:nvSpPr>
              <p:cNvPr id="3" name="CuadroTexto 2">
                <a:extLst>
                  <a:ext uri="{FF2B5EF4-FFF2-40B4-BE49-F238E27FC236}">
                    <a16:creationId xmlns:a16="http://schemas.microsoft.com/office/drawing/2014/main" id="{DD07337B-E5B9-4A54-CB78-BEBBAFCCCA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7063" y="4901718"/>
                <a:ext cx="1600123" cy="276999"/>
              </a:xfrm>
              <a:prstGeom prst="rect">
                <a:avLst/>
              </a:prstGeom>
              <a:blipFill>
                <a:blip r:embed="rId6"/>
                <a:stretch>
                  <a:fillRect b="-1521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3B048EE0-C9AC-FF17-1855-FCC25E32876E}"/>
                  </a:ext>
                </a:extLst>
              </p:cNvPr>
              <p:cNvSpPr txBox="1"/>
              <p:nvPr/>
            </p:nvSpPr>
            <p:spPr>
              <a:xfrm>
                <a:off x="5047063" y="5396517"/>
                <a:ext cx="5981470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05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05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s-ES" sz="1050" dirty="0"/>
                  <a:t>(t)</a:t>
                </a:r>
                <a:r>
                  <a:rPr lang="es-ES" sz="800" dirty="0" err="1"/>
                  <a:t>max</a:t>
                </a:r>
                <a:r>
                  <a:rPr lang="es-ES" sz="1050" dirty="0"/>
                  <a:t>  = </a:t>
                </a:r>
                <a:endParaRPr lang="es-ES" sz="600" dirty="0"/>
              </a:p>
            </p:txBody>
          </p:sp>
        </mc:Choice>
        <mc:Fallback xmlns="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3B048EE0-C9AC-FF17-1855-FCC25E3287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47063" y="5396517"/>
                <a:ext cx="5981470" cy="253916"/>
              </a:xfrm>
              <a:prstGeom prst="rect">
                <a:avLst/>
              </a:prstGeom>
              <a:blipFill>
                <a:blip r:embed="rId7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CuadroTexto 14">
            <a:extLst>
              <a:ext uri="{FF2B5EF4-FFF2-40B4-BE49-F238E27FC236}">
                <a16:creationId xmlns:a16="http://schemas.microsoft.com/office/drawing/2014/main" id="{7FB300F4-C4AA-190A-1249-8F86F32043FD}"/>
              </a:ext>
            </a:extLst>
          </p:cNvPr>
          <p:cNvSpPr txBox="1"/>
          <p:nvPr/>
        </p:nvSpPr>
        <p:spPr>
          <a:xfrm>
            <a:off x="5346287" y="3795408"/>
            <a:ext cx="13008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</a:t>
            </a:r>
          </a:p>
          <a:p>
            <a:r>
              <a:rPr lang="es-ES" dirty="0"/>
              <a:t> Espectros 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DD56B2D0-E8A9-D702-2A2C-17528CBE27FC}"/>
                  </a:ext>
                </a:extLst>
              </p:cNvPr>
              <p:cNvSpPr txBox="1"/>
              <p:nvPr/>
            </p:nvSpPr>
            <p:spPr>
              <a:xfrm>
                <a:off x="4844642" y="2229587"/>
                <a:ext cx="2527487" cy="19697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/>
                  <a:t> </a:t>
                </a:r>
                <a:r>
                  <a:rPr lang="es-ES" sz="1600" dirty="0"/>
                  <a:t>Ecuación del  movimiento : </a:t>
                </a:r>
              </a:p>
              <a:p>
                <a:r>
                  <a:rPr lang="es-ES" sz="1600" dirty="0"/>
                  <a:t>M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s-ES" sz="1600" dirty="0"/>
                  <a:t> + C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acc>
                  </m:oMath>
                </a14:m>
                <a:r>
                  <a:rPr lang="es-ES" sz="1600" dirty="0"/>
                  <a:t> + K x = - M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6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6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s-ES" sz="1600" b="0" i="1" baseline="-2500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acc>
                  </m:oMath>
                </a14:m>
                <a:r>
                  <a:rPr lang="es-ES" sz="1600" dirty="0"/>
                  <a:t>(t)</a:t>
                </a:r>
              </a:p>
              <a:p>
                <a:r>
                  <a:rPr lang="es-ES" dirty="0"/>
                  <a:t> </a:t>
                </a:r>
              </a:p>
              <a:p>
                <a:r>
                  <a:rPr lang="es-ES" dirty="0"/>
                  <a:t> Integral de </a:t>
                </a:r>
                <a:r>
                  <a:rPr lang="es-ES" dirty="0" err="1"/>
                  <a:t>Duhamel</a:t>
                </a:r>
                <a:r>
                  <a:rPr lang="es-ES" dirty="0"/>
                  <a:t> :</a:t>
                </a:r>
                <a:endParaRPr lang="es-ES" sz="1400" dirty="0"/>
              </a:p>
              <a:p>
                <a:endParaRPr lang="es-ES" dirty="0"/>
              </a:p>
              <a:p>
                <a:r>
                  <a:rPr lang="es-ES" dirty="0"/>
                  <a:t>                                             </a:t>
                </a:r>
              </a:p>
              <a:p>
                <a:r>
                  <a:rPr lang="es-ES" dirty="0"/>
                  <a:t>                       </a:t>
                </a:r>
              </a:p>
            </p:txBody>
          </p:sp>
        </mc:Choice>
        <mc:Fallback xmlns=""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DD56B2D0-E8A9-D702-2A2C-17528CBE2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44642" y="2229587"/>
                <a:ext cx="2527487" cy="1969770"/>
              </a:xfrm>
              <a:prstGeom prst="rect">
                <a:avLst/>
              </a:prstGeom>
              <a:blipFill>
                <a:blip r:embed="rId8"/>
                <a:stretch>
                  <a:fillRect l="-1449" t="-92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036A95-A8C1-5350-2E72-216C2A089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753E41-384B-F100-31D6-67163AD73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17</a:t>
            </a:fld>
            <a:endParaRPr lang="es-ES"/>
          </a:p>
        </p:txBody>
      </p:sp>
      <p:sp>
        <p:nvSpPr>
          <p:cNvPr id="12" name="Marcador de fecha 11">
            <a:extLst>
              <a:ext uri="{FF2B5EF4-FFF2-40B4-BE49-F238E27FC236}">
                <a16:creationId xmlns:a16="http://schemas.microsoft.com/office/drawing/2014/main" id="{BFD5D01C-9E21-B95E-1E9E-BACC9E06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17" name="Imagen 16" descr="Imagen de la pantalla de un celular con letras&#10;&#10;El contenido generado por IA puede ser incorrecto.">
            <a:extLst>
              <a:ext uri="{FF2B5EF4-FFF2-40B4-BE49-F238E27FC236}">
                <a16:creationId xmlns:a16="http://schemas.microsoft.com/office/drawing/2014/main" id="{E146BE99-B337-1706-6E57-D27953C4C3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4118" y="1972431"/>
            <a:ext cx="2527487" cy="2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1917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857D2A36-4D2B-9EA6-CFAB-075BB1068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34" y="3514297"/>
            <a:ext cx="5029902" cy="2842053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C71B4260-831B-6294-A479-6176AB378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9ADA6F1-BA57-8720-88DC-25E3FA689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18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9242FF-F8B4-93F9-5CD3-36D0F76E2D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7" name="Imagen 6" descr="Diagrama">
            <a:extLst>
              <a:ext uri="{FF2B5EF4-FFF2-40B4-BE49-F238E27FC236}">
                <a16:creationId xmlns:a16="http://schemas.microsoft.com/office/drawing/2014/main" id="{F42CA43E-3837-4EFB-38DC-947B4AAD61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3960" y="1402071"/>
            <a:ext cx="3676650" cy="1879585"/>
          </a:xfrm>
          <a:prstGeom prst="rect">
            <a:avLst/>
          </a:prstGeom>
        </p:spPr>
      </p:pic>
      <p:pic>
        <p:nvPicPr>
          <p:cNvPr id="9" name="Imagen 8" descr="Imagen que contiene Diagrama">
            <a:extLst>
              <a:ext uri="{FF2B5EF4-FFF2-40B4-BE49-F238E27FC236}">
                <a16:creationId xmlns:a16="http://schemas.microsoft.com/office/drawing/2014/main" id="{A5496094-2A12-268F-6AF6-457FF5545E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173" y="1570102"/>
            <a:ext cx="3743325" cy="2159334"/>
          </a:xfrm>
          <a:prstGeom prst="rect">
            <a:avLst/>
          </a:prstGeom>
        </p:spPr>
      </p:pic>
      <p:pic>
        <p:nvPicPr>
          <p:cNvPr id="11" name="Imagen 10" descr="Imagen que contiene Forma">
            <a:extLst>
              <a:ext uri="{FF2B5EF4-FFF2-40B4-BE49-F238E27FC236}">
                <a16:creationId xmlns:a16="http://schemas.microsoft.com/office/drawing/2014/main" id="{49150FD1-C1FE-9DA1-8CEE-AE821E7061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123" y="3729436"/>
            <a:ext cx="3762375" cy="187958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AB9AFA8-B069-7FF9-4E12-668166CE6059}"/>
              </a:ext>
            </a:extLst>
          </p:cNvPr>
          <p:cNvSpPr txBox="1"/>
          <p:nvPr/>
        </p:nvSpPr>
        <p:spPr>
          <a:xfrm>
            <a:off x="917334" y="519197"/>
            <a:ext cx="10914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  Vibraciones libres :  NO amortiguadas (C</a:t>
            </a:r>
            <a:r>
              <a:rPr lang="es-ES" sz="2000" b="1" dirty="0">
                <a:latin typeface="Symbol" panose="05050102010706020507" pitchFamily="18" charset="2"/>
              </a:rPr>
              <a:t>=z=0)</a:t>
            </a:r>
            <a:r>
              <a:rPr lang="es-ES" sz="2000" b="1" dirty="0"/>
              <a:t>  , </a:t>
            </a:r>
            <a:r>
              <a:rPr lang="es-ES" sz="2000" b="1" dirty="0" err="1"/>
              <a:t>subamortiguadas</a:t>
            </a:r>
            <a:r>
              <a:rPr lang="es-ES" sz="2000" b="1" dirty="0"/>
              <a:t> (C &lt; </a:t>
            </a:r>
            <a:r>
              <a:rPr lang="es-ES" sz="2000" b="1" dirty="0" err="1"/>
              <a:t>Cc</a:t>
            </a:r>
            <a:r>
              <a:rPr lang="es-ES" sz="2000" b="1" dirty="0"/>
              <a:t>  </a:t>
            </a:r>
            <a:r>
              <a:rPr lang="es-ES" sz="2000" b="1" dirty="0" err="1"/>
              <a:t>ó</a:t>
            </a:r>
            <a:r>
              <a:rPr lang="es-ES" sz="2000" b="1" dirty="0"/>
              <a:t>  </a:t>
            </a:r>
            <a:r>
              <a:rPr lang="es-ES" sz="2000" b="1" dirty="0">
                <a:latin typeface="Symbol" panose="05050102010706020507" pitchFamily="18" charset="2"/>
              </a:rPr>
              <a:t>z</a:t>
            </a:r>
            <a:r>
              <a:rPr lang="es-ES" sz="2000" b="1" dirty="0"/>
              <a:t>&lt;1 ) ,</a:t>
            </a:r>
          </a:p>
          <a:p>
            <a:pPr algn="ctr"/>
            <a:r>
              <a:rPr lang="es-ES" sz="2000" b="1" dirty="0" err="1"/>
              <a:t>sobreamortiguadas</a:t>
            </a:r>
            <a:r>
              <a:rPr lang="es-ES" sz="2000" b="1" dirty="0"/>
              <a:t> (C &gt; </a:t>
            </a:r>
            <a:r>
              <a:rPr lang="es-ES" sz="2000" b="1" dirty="0" err="1"/>
              <a:t>Cc</a:t>
            </a:r>
            <a:r>
              <a:rPr lang="es-ES" sz="2000" b="1" dirty="0"/>
              <a:t>   </a:t>
            </a:r>
            <a:r>
              <a:rPr lang="es-ES" sz="2000" b="1" dirty="0" err="1"/>
              <a:t>ó</a:t>
            </a:r>
            <a:r>
              <a:rPr lang="es-ES" sz="2000" b="1" dirty="0"/>
              <a:t>  </a:t>
            </a:r>
            <a:r>
              <a:rPr lang="es-ES" sz="2000" b="1" dirty="0">
                <a:latin typeface="Symbol" panose="05050102010706020507" pitchFamily="18" charset="2"/>
              </a:rPr>
              <a:t>z</a:t>
            </a:r>
            <a:r>
              <a:rPr lang="es-ES" sz="2000" b="1" dirty="0"/>
              <a:t>&gt;1 )  y  </a:t>
            </a:r>
            <a:r>
              <a:rPr lang="es-ES" sz="2000" b="1" dirty="0" err="1"/>
              <a:t>criticamente</a:t>
            </a:r>
            <a:r>
              <a:rPr lang="es-ES" sz="2000" b="1" dirty="0"/>
              <a:t> amortiguadas (C = </a:t>
            </a:r>
            <a:r>
              <a:rPr lang="es-ES" sz="2000" b="1" dirty="0" err="1"/>
              <a:t>Cc</a:t>
            </a:r>
            <a:r>
              <a:rPr lang="es-ES" sz="2000" b="1" dirty="0"/>
              <a:t>  </a:t>
            </a:r>
            <a:r>
              <a:rPr lang="es-ES" sz="2000" b="1" dirty="0" err="1"/>
              <a:t>ó</a:t>
            </a:r>
            <a:r>
              <a:rPr lang="es-ES" sz="2000" b="1" dirty="0"/>
              <a:t>  </a:t>
            </a:r>
            <a:r>
              <a:rPr lang="es-ES" sz="2000" b="1" dirty="0">
                <a:latin typeface="Symbol" panose="05050102010706020507" pitchFamily="18" charset="2"/>
              </a:rPr>
              <a:t>z</a:t>
            </a:r>
            <a:r>
              <a:rPr lang="es-ES" sz="2000" b="1" dirty="0"/>
              <a:t>=1)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C8F3BBD-C6A5-6496-963F-08B2953A35D5}"/>
                  </a:ext>
                </a:extLst>
              </p:cNvPr>
              <p:cNvSpPr txBox="1"/>
              <p:nvPr/>
            </p:nvSpPr>
            <p:spPr>
              <a:xfrm>
                <a:off x="5798118" y="4197240"/>
                <a:ext cx="1152880" cy="9439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dirty="0">
                    <a:solidFill>
                      <a:schemeClr val="accent5"/>
                    </a:solidFill>
                  </a:rPr>
                  <a:t>C &lt; </a:t>
                </a:r>
                <a:r>
                  <a:rPr lang="es-ES" dirty="0" err="1">
                    <a:solidFill>
                      <a:schemeClr val="accent5"/>
                    </a:solidFill>
                  </a:rPr>
                  <a:t>C</a:t>
                </a:r>
                <a:r>
                  <a:rPr lang="es-ES" baseline="-25000" dirty="0" err="1">
                    <a:solidFill>
                      <a:schemeClr val="accent5"/>
                    </a:solidFill>
                  </a:rPr>
                  <a:t>c</a:t>
                </a:r>
                <a:endParaRPr lang="es-ES" baseline="-25000" dirty="0">
                  <a:solidFill>
                    <a:schemeClr val="accent5"/>
                  </a:solidFill>
                </a:endParaRPr>
              </a:p>
              <a:p>
                <a:r>
                  <a:rPr lang="es-ES" dirty="0" err="1">
                    <a:solidFill>
                      <a:srgbClr val="FF0000"/>
                    </a:solidFill>
                  </a:rPr>
                  <a:t>C</a:t>
                </a:r>
                <a:r>
                  <a:rPr lang="es-ES" baseline="-25000" dirty="0" err="1">
                    <a:solidFill>
                      <a:srgbClr val="FF0000"/>
                    </a:solidFill>
                  </a:rPr>
                  <a:t>c</a:t>
                </a:r>
                <a:r>
                  <a:rPr lang="es-ES" dirty="0">
                    <a:solidFill>
                      <a:srgbClr val="FF0000"/>
                    </a:solidFill>
                  </a:rPr>
                  <a:t> =</a:t>
                </a:r>
                <a14:m>
                  <m:oMath xmlns:m="http://schemas.openxmlformats.org/officeDocument/2006/math">
                    <m:r>
                      <a:rPr lang="es-ES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√</m:t>
                    </m:r>
                  </m:oMath>
                </a14:m>
                <a:r>
                  <a:rPr lang="es-ES" dirty="0">
                    <a:solidFill>
                      <a:srgbClr val="FF0000"/>
                    </a:solidFill>
                  </a:rPr>
                  <a:t>(KM)</a:t>
                </a:r>
              </a:p>
              <a:p>
                <a:r>
                  <a:rPr lang="es-ES" dirty="0">
                    <a:solidFill>
                      <a:schemeClr val="accent6"/>
                    </a:solidFill>
                  </a:rPr>
                  <a:t>C &gt; </a:t>
                </a:r>
                <a:r>
                  <a:rPr lang="es-ES" dirty="0" err="1">
                    <a:solidFill>
                      <a:schemeClr val="accent6"/>
                    </a:solidFill>
                  </a:rPr>
                  <a:t>C</a:t>
                </a:r>
                <a:r>
                  <a:rPr lang="es-ES" baseline="-25000" dirty="0" err="1">
                    <a:solidFill>
                      <a:schemeClr val="accent6"/>
                    </a:solidFill>
                  </a:rPr>
                  <a:t>c</a:t>
                </a:r>
                <a:endParaRPr lang="es-ES" baseline="-25000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3C8F3BBD-C6A5-6496-963F-08B2953A3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8118" y="4197240"/>
                <a:ext cx="1152880" cy="943976"/>
              </a:xfrm>
              <a:prstGeom prst="rect">
                <a:avLst/>
              </a:prstGeom>
              <a:blipFill>
                <a:blip r:embed="rId6"/>
                <a:stretch>
                  <a:fillRect l="-4233" t="-3896" r="-4762" b="-974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79145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Diagrama&#10;&#10;El contenido generado por IA puede ser incorrecto.">
            <a:extLst>
              <a:ext uri="{FF2B5EF4-FFF2-40B4-BE49-F238E27FC236}">
                <a16:creationId xmlns:a16="http://schemas.microsoft.com/office/drawing/2014/main" id="{44ABFFBB-F1C3-9953-066F-B6E87241C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164" y="685800"/>
            <a:ext cx="9331035" cy="4935682"/>
          </a:xfrm>
          <a:prstGeom prst="rect">
            <a:avLst/>
          </a:prstGeom>
        </p:spPr>
      </p:pic>
      <p:pic>
        <p:nvPicPr>
          <p:cNvPr id="4" name="Imagen 3" descr="Texto&#10;&#10;El contenido generado por IA puede ser incorrecto.">
            <a:extLst>
              <a:ext uri="{FF2B5EF4-FFF2-40B4-BE49-F238E27FC236}">
                <a16:creationId xmlns:a16="http://schemas.microsoft.com/office/drawing/2014/main" id="{16FD178B-B433-0707-0F41-F0FE02ECB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74" y="542337"/>
            <a:ext cx="1381318" cy="828791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3C454FE-450F-4FD4-898B-F6D9A721C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8C55B54-CDDC-9ACC-765E-AC69AF6D5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19</a:t>
            </a:fld>
            <a:endParaRPr lang="es-ES"/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5D23A4D6-5E11-CAF1-DBE9-DF41F7492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CD74CB0-738C-D91C-4CD1-5A9A91280A13}"/>
              </a:ext>
            </a:extLst>
          </p:cNvPr>
          <p:cNvSpPr txBox="1"/>
          <p:nvPr/>
        </p:nvSpPr>
        <p:spPr>
          <a:xfrm>
            <a:off x="2467627" y="542337"/>
            <a:ext cx="1515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115.6</a:t>
            </a:r>
            <a:r>
              <a:rPr lang="es-ES" dirty="0">
                <a:sym typeface="Wingdings" panose="05000000000000000000" pitchFamily="2" charset="2"/>
              </a:rPr>
              <a:t> 151.6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0301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CE5B64-A1C6-D8A8-3D73-051628400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8359"/>
            <a:ext cx="10515600" cy="3761489"/>
          </a:xfrm>
        </p:spPr>
        <p:txBody>
          <a:bodyPr>
            <a:normAutofit/>
          </a:bodyPr>
          <a:lstStyle/>
          <a:p>
            <a:r>
              <a:rPr lang="es-ES" sz="4900" b="1" i="1" dirty="0"/>
              <a:t>Referencias</a:t>
            </a:r>
            <a:r>
              <a:rPr lang="es-ES" sz="4900" b="1" dirty="0"/>
              <a:t> :</a:t>
            </a:r>
            <a:r>
              <a:rPr lang="es-ES" sz="3600" dirty="0"/>
              <a:t> </a:t>
            </a:r>
            <a:br>
              <a:rPr lang="es-ES" sz="3600" dirty="0"/>
            </a:br>
            <a:r>
              <a:rPr lang="es-ES" sz="2800" dirty="0"/>
              <a:t>-Guía para el proyecto sísmico de puentes de carretera</a:t>
            </a:r>
            <a:br>
              <a:rPr lang="es-ES" sz="2800" dirty="0"/>
            </a:br>
            <a:r>
              <a:rPr lang="es-ES" sz="2800" dirty="0"/>
              <a:t>-</a:t>
            </a:r>
            <a:r>
              <a:rPr lang="es-ES" sz="2800" dirty="0" err="1"/>
              <a:t>Eurocódigo</a:t>
            </a:r>
            <a:r>
              <a:rPr lang="es-ES" sz="2800" dirty="0"/>
              <a:t> 8 . UNE-ENV-1998-2. Puentes</a:t>
            </a:r>
            <a:br>
              <a:rPr lang="es-ES" sz="2800" dirty="0"/>
            </a:br>
            <a:r>
              <a:rPr lang="es-ES" sz="2800" dirty="0"/>
              <a:t>-NCSP-07  Norma Construcción Sismorresistente de Puentes</a:t>
            </a:r>
            <a:br>
              <a:rPr lang="es-ES" sz="2800" dirty="0"/>
            </a:br>
            <a:r>
              <a:rPr lang="es-ES" sz="2800" dirty="0"/>
              <a:t>-Manual programa PONSIS25 de Cálculo Sísmico de Puentes</a:t>
            </a:r>
            <a:br>
              <a:rPr lang="es-ES" sz="2800" dirty="0"/>
            </a:br>
            <a:endParaRPr lang="es-ES" sz="2800" dirty="0"/>
          </a:p>
        </p:txBody>
      </p:sp>
      <p:pic>
        <p:nvPicPr>
          <p:cNvPr id="4" name="Imagen 3" descr="Un letrero de color blanco&#10;&#10;El contenido generado por IA puede ser incorrecto.">
            <a:extLst>
              <a:ext uri="{FF2B5EF4-FFF2-40B4-BE49-F238E27FC236}">
                <a16:creationId xmlns:a16="http://schemas.microsoft.com/office/drawing/2014/main" id="{CCA96494-08E3-2BAE-54E6-10A56ACCE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723901"/>
            <a:ext cx="1705234" cy="2205404"/>
          </a:xfrm>
          <a:prstGeom prst="rect">
            <a:avLst/>
          </a:prstGeom>
        </p:spPr>
      </p:pic>
      <p:pic>
        <p:nvPicPr>
          <p:cNvPr id="6" name="Imagen 5" descr="Imagen que contiene Texto">
            <a:extLst>
              <a:ext uri="{FF2B5EF4-FFF2-40B4-BE49-F238E27FC236}">
                <a16:creationId xmlns:a16="http://schemas.microsoft.com/office/drawing/2014/main" id="{2DDC49F4-E120-0F15-ACBC-29BFFAEB3D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8587" y="718761"/>
            <a:ext cx="1876687" cy="2205404"/>
          </a:xfrm>
          <a:prstGeom prst="rect">
            <a:avLst/>
          </a:prstGeom>
        </p:spPr>
      </p:pic>
      <p:pic>
        <p:nvPicPr>
          <p:cNvPr id="8" name="Imagen 7" descr="Texto, Carta&#10;&#10;El contenido generado por IA puede ser incorrecto.">
            <a:extLst>
              <a:ext uri="{FF2B5EF4-FFF2-40B4-BE49-F238E27FC236}">
                <a16:creationId xmlns:a16="http://schemas.microsoft.com/office/drawing/2014/main" id="{E9C0422E-5097-15EC-8712-C7B54D3252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670" y="718761"/>
            <a:ext cx="1781627" cy="2205404"/>
          </a:xfrm>
          <a:prstGeom prst="rect">
            <a:avLst/>
          </a:prstGeom>
        </p:spPr>
      </p:pic>
      <p:pic>
        <p:nvPicPr>
          <p:cNvPr id="9" name="Imagen 8" descr="Diagrama, Esquemático">
            <a:extLst>
              <a:ext uri="{FF2B5EF4-FFF2-40B4-BE49-F238E27FC236}">
                <a16:creationId xmlns:a16="http://schemas.microsoft.com/office/drawing/2014/main" id="{0D6B269A-1569-F007-7CAB-627F9D68B3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564" y="718761"/>
            <a:ext cx="1970164" cy="2205404"/>
          </a:xfrm>
          <a:prstGeom prst="rect">
            <a:avLst/>
          </a:prstGeom>
        </p:spPr>
      </p:pic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B4EE824-E4E2-F1B8-B60D-5FED8DCCA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5B58436-D8B4-B828-5625-9013A959B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</a:t>
            </a:fld>
            <a:endParaRPr lang="es-ES"/>
          </a:p>
        </p:txBody>
      </p:sp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1D3D9685-B56F-F22B-6441-1BF20A91C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graphicFrame>
        <p:nvGraphicFramePr>
          <p:cNvPr id="11" name="Objeto 10">
            <a:hlinkClick r:id="rId6" action="ppaction://hlinkfile"/>
            <a:extLst>
              <a:ext uri="{FF2B5EF4-FFF2-40B4-BE49-F238E27FC236}">
                <a16:creationId xmlns:a16="http://schemas.microsoft.com/office/drawing/2014/main" id="{1CA95C7A-1F23-D41B-B9A0-9486D582D2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623320"/>
              </p:ext>
            </p:extLst>
          </p:nvPr>
        </p:nvGraphicFramePr>
        <p:xfrm>
          <a:off x="5240338" y="2695575"/>
          <a:ext cx="322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7" imgW="322560" imgH="672480" progId="AcroExch.Document.7">
                  <p:link updateAutomatic="1"/>
                </p:oleObj>
              </mc:Choice>
              <mc:Fallback>
                <p:oleObj name="Acrobat Document" showAsIcon="1" r:id="rId7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240338" y="2695575"/>
                        <a:ext cx="3222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hlinkClick r:id="rId9" action="ppaction://hlinkfile"/>
            <a:extLst>
              <a:ext uri="{FF2B5EF4-FFF2-40B4-BE49-F238E27FC236}">
                <a16:creationId xmlns:a16="http://schemas.microsoft.com/office/drawing/2014/main" id="{6D7F4A1E-E1EF-B256-E28C-E810C337A06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5895690"/>
              </p:ext>
            </p:extLst>
          </p:nvPr>
        </p:nvGraphicFramePr>
        <p:xfrm>
          <a:off x="2581275" y="2695575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0" imgW="322560" imgH="672480" progId="AcroExch.Document.7">
                  <p:link updateAutomatic="1"/>
                </p:oleObj>
              </mc:Choice>
              <mc:Fallback>
                <p:oleObj name="Acrobat Document" showAsIcon="1" r:id="rId10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581275" y="2695575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to 12">
            <a:hlinkClick r:id="rId11" action="ppaction://hlinkfile"/>
            <a:extLst>
              <a:ext uri="{FF2B5EF4-FFF2-40B4-BE49-F238E27FC236}">
                <a16:creationId xmlns:a16="http://schemas.microsoft.com/office/drawing/2014/main" id="{40D6E400-F87E-6EB9-7801-293794C6FB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624171"/>
              </p:ext>
            </p:extLst>
          </p:nvPr>
        </p:nvGraphicFramePr>
        <p:xfrm>
          <a:off x="7889875" y="2647950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7" imgW="322560" imgH="672480" progId="AcroExch.Document.7">
                  <p:link updateAutomatic="1"/>
                </p:oleObj>
              </mc:Choice>
              <mc:Fallback>
                <p:oleObj name="Acrobat Document" showAsIcon="1" r:id="rId7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889875" y="2647950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hlinkClick r:id="rId12" action="ppaction://hlinkfile"/>
            <a:extLst>
              <a:ext uri="{FF2B5EF4-FFF2-40B4-BE49-F238E27FC236}">
                <a16:creationId xmlns:a16="http://schemas.microsoft.com/office/drawing/2014/main" id="{ABB1AAE9-B5AB-178C-1161-EAB06F4CE5B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274687"/>
              </p:ext>
            </p:extLst>
          </p:nvPr>
        </p:nvGraphicFramePr>
        <p:xfrm>
          <a:off x="10625138" y="2647950"/>
          <a:ext cx="322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3" imgW="322560" imgH="672480" progId="AcroExch.Document.7">
                  <p:link updateAutomatic="1"/>
                </p:oleObj>
              </mc:Choice>
              <mc:Fallback>
                <p:oleObj name="Acrobat Document" showAsIcon="1" r:id="rId13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625138" y="2647950"/>
                        <a:ext cx="3222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3286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">
            <a:extLst>
              <a:ext uri="{FF2B5EF4-FFF2-40B4-BE49-F238E27FC236}">
                <a16:creationId xmlns:a16="http://schemas.microsoft.com/office/drawing/2014/main" id="{3C5FBEA2-31F7-78E7-FD74-13738503E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903" y="698090"/>
            <a:ext cx="7708491" cy="5496233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BC74D74E-EB49-F227-15D3-177484213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A4C2FC3-F066-3A71-1773-1A4ADF4AE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20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65E79AC-13DD-8233-BA8E-F41ACA152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63C3C74B-F982-3AFE-7C06-76BCB553C5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097" y="1470184"/>
            <a:ext cx="1381318" cy="82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4605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E58A78DB-0B8C-B4BA-4622-1BBFC48599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6788" y="599768"/>
            <a:ext cx="8308258" cy="5869858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2CFF9331-7EC5-C86F-314C-19C968E6E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C07FE35-A4B9-989F-DA0E-C2BA4FA43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21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9B3A4E-9EE8-C0FB-44A2-93ED69B6E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9554336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Gráfico de líneas">
            <a:extLst>
              <a:ext uri="{FF2B5EF4-FFF2-40B4-BE49-F238E27FC236}">
                <a16:creationId xmlns:a16="http://schemas.microsoft.com/office/drawing/2014/main" id="{661B0F6B-089C-95CD-6609-68DFEB33F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6" y="1355026"/>
            <a:ext cx="8271163" cy="4796392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3B0E478-63E2-A745-384B-F4ADDBE82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8F682D5-C63F-B750-81DD-E4AF4424E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22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00916A-0A9E-1C0F-A9C1-1F31786BE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98FA9D15-B0AC-6E13-138F-525F11835E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4132702"/>
            <a:ext cx="1381318" cy="82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5772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ráfico">
            <a:extLst>
              <a:ext uri="{FF2B5EF4-FFF2-40B4-BE49-F238E27FC236}">
                <a16:creationId xmlns:a16="http://schemas.microsoft.com/office/drawing/2014/main" id="{EC8E3C52-F340-607D-DD6D-5F8FAE141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445" y="618733"/>
            <a:ext cx="8468591" cy="5620534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E78874CB-CA66-9570-96B0-F1D2F9E47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88747C-B9B7-D537-B79B-9BEA5A988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23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B248292-F0DE-5304-8AED-556D6DF5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25777871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Gráfico de líneas, Histograma&#10;&#10;El contenido generado por IA puede ser incorrecto.">
            <a:extLst>
              <a:ext uri="{FF2B5EF4-FFF2-40B4-BE49-F238E27FC236}">
                <a16:creationId xmlns:a16="http://schemas.microsoft.com/office/drawing/2014/main" id="{D6EA16D6-44C9-8654-5275-0D537434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6618" y="1357023"/>
            <a:ext cx="8312727" cy="4143953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6B6BEE3-C5B9-96A8-A925-523C818CB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2BD937E-5743-FA56-3AB1-B23CE6ED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24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3D770B4-ACDF-6CCC-1AB6-2B385DB13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8864665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2D248D3-666B-F1C2-B974-FCC14C1E1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73" y="1480865"/>
            <a:ext cx="7834745" cy="4431562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A38FB1-9EBB-0040-062C-92D7F794F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565FF1-C867-2BFF-71F5-0251BE3C0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25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8FD3C96-44D4-7EB9-D31B-F005E0B02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3887807-29D2-21FF-BDE4-F3D2D50B5B1B}"/>
              </a:ext>
            </a:extLst>
          </p:cNvPr>
          <p:cNvSpPr txBox="1"/>
          <p:nvPr/>
        </p:nvSpPr>
        <p:spPr>
          <a:xfrm>
            <a:off x="6717792" y="2633472"/>
            <a:ext cx="1201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Coef</a:t>
            </a:r>
            <a:r>
              <a:rPr lang="es-ES" dirty="0"/>
              <a:t>.  C y S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C9E1EE97-9A8D-FD83-C2DC-955A4C4F53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1086" y="3014900"/>
            <a:ext cx="1314638" cy="31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391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ráfico, Gráfico de líneas">
            <a:extLst>
              <a:ext uri="{FF2B5EF4-FFF2-40B4-BE49-F238E27FC236}">
                <a16:creationId xmlns:a16="http://schemas.microsoft.com/office/drawing/2014/main" id="{69DD4CBA-B43E-0110-F2BC-789B00876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35643"/>
            <a:ext cx="8260773" cy="4533742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AB3F2265-BC34-6F48-11D2-8253DD7D5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0A447C8-3569-E8DB-01F2-30136A89C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26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4E86CE0-3005-C417-94F6-0316D5AA0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54F2E2E-DB0B-AE61-FC5A-45E60B403D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40" y="539696"/>
            <a:ext cx="2012835" cy="52447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8F9E321-A26B-A787-F87C-9474E1A9B4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376" y="642387"/>
            <a:ext cx="1314638" cy="319087"/>
          </a:xfrm>
          <a:prstGeom prst="rect">
            <a:avLst/>
          </a:prstGeom>
        </p:spPr>
      </p:pic>
      <p:pic>
        <p:nvPicPr>
          <p:cNvPr id="10" name="Imagen 9" descr="Un reloj de aguja&#10;&#10;El contenido generado por IA puede ser incorrecto.">
            <a:extLst>
              <a:ext uri="{FF2B5EF4-FFF2-40B4-BE49-F238E27FC236}">
                <a16:creationId xmlns:a16="http://schemas.microsoft.com/office/drawing/2014/main" id="{C30A74DD-E0E8-2233-9F98-C168F0ED5E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0004" y="1082140"/>
            <a:ext cx="1495541" cy="640946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80F0B6F9-9C25-1340-BB63-DFDE48C23D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612" y="1261318"/>
            <a:ext cx="1449705" cy="228901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F817D67D-7FF3-E8CA-745F-A2A31FDE6B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239" y="740641"/>
            <a:ext cx="1133475" cy="2000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056E3BA5-503D-CFAF-A2BE-33907A67C8CA}"/>
              </a:ext>
            </a:extLst>
          </p:cNvPr>
          <p:cNvSpPr txBox="1"/>
          <p:nvPr/>
        </p:nvSpPr>
        <p:spPr>
          <a:xfrm>
            <a:off x="6392226" y="636499"/>
            <a:ext cx="4085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PR= Periodo de retorno     ;      L = Vida útil =100 años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9E9E4DE-C5A5-649B-87A0-C4F5D94B5684}"/>
              </a:ext>
            </a:extLst>
          </p:cNvPr>
          <p:cNvSpPr txBox="1"/>
          <p:nvPr/>
        </p:nvSpPr>
        <p:spPr>
          <a:xfrm>
            <a:off x="5168252" y="1222611"/>
            <a:ext cx="18583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/>
              <a:t>Prob</a:t>
            </a:r>
            <a:r>
              <a:rPr lang="es-ES" sz="1400" dirty="0"/>
              <a:t>. excedencia    = 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3000467-E969-2317-C7E6-9299D451DE77}"/>
              </a:ext>
            </a:extLst>
          </p:cNvPr>
          <p:cNvSpPr txBox="1"/>
          <p:nvPr/>
        </p:nvSpPr>
        <p:spPr>
          <a:xfrm>
            <a:off x="6028944" y="1711185"/>
            <a:ext cx="45352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solidFill>
                  <a:schemeClr val="accent1">
                    <a:lumMod val="75000"/>
                  </a:schemeClr>
                </a:solidFill>
              </a:rPr>
              <a:t>-</a:t>
            </a:r>
            <a:r>
              <a:rPr lang="es-ES" sz="1400" b="1" dirty="0">
                <a:solidFill>
                  <a:schemeClr val="accent1">
                    <a:lumMod val="75000"/>
                  </a:schemeClr>
                </a:solidFill>
              </a:rPr>
              <a:t>Sismo último 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</a:rPr>
              <a:t>: Comportamiento dúctil. Limitado o elástico:</a:t>
            </a:r>
          </a:p>
          <a:p>
            <a:r>
              <a:rPr lang="es-ES" sz="1400" dirty="0">
                <a:solidFill>
                  <a:schemeClr val="accent1">
                    <a:lumMod val="75000"/>
                  </a:schemeClr>
                </a:solidFill>
              </a:rPr>
              <a:t>  PR=500 años   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 </a:t>
            </a:r>
            <a:r>
              <a:rPr lang="es-ES" sz="1400" dirty="0" err="1">
                <a:solidFill>
                  <a:schemeClr val="accent1">
                    <a:lumMod val="75000"/>
                  </a:schemeClr>
                </a:solidFill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sz="1400" dirty="0" err="1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II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=1   ;    1/PR =0.002     ;      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latin typeface="Blackadder ITC" panose="04020505051007020D02" pitchFamily="82" charset="0"/>
                <a:sym typeface="Wingdings" panose="05000000000000000000" pitchFamily="2" charset="2"/>
              </a:rPr>
              <a:t>P</a:t>
            </a:r>
            <a:r>
              <a:rPr lang="es-ES" sz="1400" dirty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 =18.1%</a:t>
            </a:r>
            <a:endParaRPr lang="es-ES" sz="1400" dirty="0">
              <a:solidFill>
                <a:schemeClr val="accent1">
                  <a:lumMod val="75000"/>
                </a:schemeClr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4E1A3E3-11E4-003E-4E6D-154564E480CB}"/>
              </a:ext>
            </a:extLst>
          </p:cNvPr>
          <p:cNvSpPr txBox="1"/>
          <p:nvPr/>
        </p:nvSpPr>
        <p:spPr>
          <a:xfrm>
            <a:off x="6047232" y="2201188"/>
            <a:ext cx="477590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solidFill>
                  <a:srgbClr val="00B050"/>
                </a:solidFill>
              </a:rPr>
              <a:t>-</a:t>
            </a:r>
            <a:r>
              <a:rPr lang="es-ES" sz="1400" b="1" dirty="0">
                <a:solidFill>
                  <a:srgbClr val="00B050"/>
                </a:solidFill>
              </a:rPr>
              <a:t>Sismo frecuente </a:t>
            </a:r>
            <a:r>
              <a:rPr lang="es-ES" sz="1400" dirty="0">
                <a:solidFill>
                  <a:srgbClr val="00B050"/>
                </a:solidFill>
              </a:rPr>
              <a:t>: Comportamiento elástico:</a:t>
            </a:r>
          </a:p>
          <a:p>
            <a:r>
              <a:rPr lang="es-ES" sz="1400" dirty="0">
                <a:solidFill>
                  <a:srgbClr val="00B050"/>
                </a:solidFill>
              </a:rPr>
              <a:t>  PR=100años   </a:t>
            </a:r>
            <a:r>
              <a:rPr lang="es-ES" sz="1400" dirty="0">
                <a:solidFill>
                  <a:srgbClr val="00B050"/>
                </a:solidFill>
                <a:sym typeface="Wingdings" panose="05000000000000000000" pitchFamily="2" charset="2"/>
              </a:rPr>
              <a:t>  </a:t>
            </a:r>
            <a:r>
              <a:rPr lang="es-ES" sz="1400" dirty="0" err="1">
                <a:solidFill>
                  <a:srgbClr val="00B050"/>
                </a:solidFill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sz="1400" dirty="0" err="1">
                <a:solidFill>
                  <a:srgbClr val="00B050"/>
                </a:solidFill>
                <a:sym typeface="Wingdings" panose="05000000000000000000" pitchFamily="2" charset="2"/>
              </a:rPr>
              <a:t>II</a:t>
            </a:r>
            <a:r>
              <a:rPr lang="es-ES" sz="1400" dirty="0">
                <a:solidFill>
                  <a:srgbClr val="00B050"/>
                </a:solidFill>
                <a:sym typeface="Wingdings" panose="05000000000000000000" pitchFamily="2" charset="2"/>
              </a:rPr>
              <a:t>  =0.525   ;  1/PR =0.01   ;      </a:t>
            </a:r>
            <a:r>
              <a:rPr lang="es-ES" sz="1400" dirty="0">
                <a:solidFill>
                  <a:srgbClr val="00B050"/>
                </a:solidFill>
                <a:latin typeface="Blackadder ITC" panose="04020505051007020D02" pitchFamily="82" charset="0"/>
                <a:sym typeface="Wingdings" panose="05000000000000000000" pitchFamily="2" charset="2"/>
              </a:rPr>
              <a:t>P</a:t>
            </a:r>
            <a:r>
              <a:rPr lang="es-ES" sz="1400" dirty="0">
                <a:solidFill>
                  <a:srgbClr val="00B050"/>
                </a:solidFill>
                <a:sym typeface="Wingdings" panose="05000000000000000000" pitchFamily="2" charset="2"/>
              </a:rPr>
              <a:t>  =63.4%</a:t>
            </a:r>
            <a:endParaRPr lang="es-ES" sz="1400" dirty="0">
              <a:solidFill>
                <a:srgbClr val="00B05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33DE2B2-C8AB-044F-C0EF-86CA5C9AEDA9}"/>
              </a:ext>
            </a:extLst>
          </p:cNvPr>
          <p:cNvSpPr txBox="1"/>
          <p:nvPr/>
        </p:nvSpPr>
        <p:spPr>
          <a:xfrm>
            <a:off x="6028944" y="2666960"/>
            <a:ext cx="54803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>
                <a:solidFill>
                  <a:srgbClr val="FF0000"/>
                </a:solidFill>
              </a:rPr>
              <a:t>-</a:t>
            </a:r>
            <a:r>
              <a:rPr lang="es-ES" sz="1400" b="1" dirty="0">
                <a:solidFill>
                  <a:srgbClr val="FF0000"/>
                </a:solidFill>
              </a:rPr>
              <a:t>Sismo de construcción </a:t>
            </a:r>
            <a:r>
              <a:rPr lang="es-ES" sz="1400" dirty="0">
                <a:solidFill>
                  <a:srgbClr val="FF0000"/>
                </a:solidFill>
              </a:rPr>
              <a:t>: Comportamiento dúctil. Limitado o elástico:</a:t>
            </a:r>
          </a:p>
          <a:p>
            <a:r>
              <a:rPr lang="es-ES" sz="1400" dirty="0">
                <a:solidFill>
                  <a:srgbClr val="FF0000"/>
                </a:solidFill>
              </a:rPr>
              <a:t>  PR=5 x (Construcción=4) = 20 años  </a:t>
            </a:r>
            <a:r>
              <a:rPr lang="es-ES" sz="1400" dirty="0">
                <a:solidFill>
                  <a:srgbClr val="FF0000"/>
                </a:solidFill>
                <a:sym typeface="Wingdings" panose="05000000000000000000" pitchFamily="2" charset="2"/>
              </a:rPr>
              <a:t>  </a:t>
            </a:r>
            <a:r>
              <a:rPr lang="es-ES" sz="1400" dirty="0" err="1">
                <a:solidFill>
                  <a:srgbClr val="FF0000"/>
                </a:solidFill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sz="1400" dirty="0" err="1">
                <a:solidFill>
                  <a:srgbClr val="FF0000"/>
                </a:solidFill>
                <a:sym typeface="Wingdings" panose="05000000000000000000" pitchFamily="2" charset="2"/>
              </a:rPr>
              <a:t>II</a:t>
            </a:r>
            <a:r>
              <a:rPr lang="es-ES" sz="1400" dirty="0">
                <a:solidFill>
                  <a:srgbClr val="FF0000"/>
                </a:solidFill>
                <a:sym typeface="Wingdings" panose="05000000000000000000" pitchFamily="2" charset="2"/>
              </a:rPr>
              <a:t>  = 0.28  Tumba el espectro</a:t>
            </a:r>
            <a:endParaRPr lang="es-ES" sz="1400" dirty="0">
              <a:solidFill>
                <a:srgbClr val="FF0000"/>
              </a:solidFill>
              <a:latin typeface="Arabic Typesetting" panose="03020402040406030203" pitchFamily="66" charset="-78"/>
              <a:cs typeface="Arabic Typesetting" panose="03020402040406030203" pitchFamily="66" charset="-78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F6E8EB41-9DFD-0DB3-6EF0-E69AB8B35AC0}"/>
              </a:ext>
            </a:extLst>
          </p:cNvPr>
          <p:cNvSpPr txBox="1"/>
          <p:nvPr/>
        </p:nvSpPr>
        <p:spPr>
          <a:xfrm>
            <a:off x="6096000" y="3147798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El factor de importancia </a:t>
            </a:r>
            <a:r>
              <a:rPr lang="es-ES" sz="1400" dirty="0">
                <a:sym typeface="Wingdings" panose="05000000000000000000" pitchFamily="2" charset="2"/>
              </a:rPr>
              <a:t> </a:t>
            </a:r>
            <a:r>
              <a:rPr lang="es-ES" sz="1400" dirty="0" err="1"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sz="1400" dirty="0" err="1">
                <a:sym typeface="Wingdings" panose="05000000000000000000" pitchFamily="2" charset="2"/>
              </a:rPr>
              <a:t>I</a:t>
            </a:r>
            <a:r>
              <a:rPr lang="es-ES" sz="1400" dirty="0">
                <a:sym typeface="Wingdings" panose="05000000000000000000" pitchFamily="2" charset="2"/>
              </a:rPr>
              <a:t>  = 1.3  (=2^0.4) equivale  a duplicar el periodo</a:t>
            </a:r>
          </a:p>
          <a:p>
            <a:r>
              <a:rPr lang="es-ES" sz="1400" dirty="0">
                <a:sym typeface="Wingdings" panose="05000000000000000000" pitchFamily="2" charset="2"/>
              </a:rPr>
              <a:t>de retorno</a:t>
            </a:r>
          </a:p>
        </p:txBody>
      </p:sp>
    </p:spTree>
    <p:extLst>
      <p:ext uri="{BB962C8B-B14F-4D97-AF65-F5344CB8AC3E}">
        <p14:creationId xmlns:p14="http://schemas.microsoft.com/office/powerpoint/2010/main" val="30232811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Histograma">
            <a:extLst>
              <a:ext uri="{FF2B5EF4-FFF2-40B4-BE49-F238E27FC236}">
                <a16:creationId xmlns:a16="http://schemas.microsoft.com/office/drawing/2014/main" id="{03665C00-5347-A927-8416-3FECB64C1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032" y="1008120"/>
            <a:ext cx="7387936" cy="4363980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B08CC77-106E-95D7-7AC5-78FC3B7EC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E7862E1-5E39-6B56-1091-8D37A14D1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27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ABDDF62-CE5A-6B00-B876-A7DA96FAE2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76D29854-6843-0468-28EA-E97E39FF1D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17" y="1373975"/>
            <a:ext cx="1734584" cy="68620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3382E63F-DFB3-ABA0-0617-CC69157B6270}"/>
              </a:ext>
            </a:extLst>
          </p:cNvPr>
          <p:cNvSpPr txBox="1"/>
          <p:nvPr/>
        </p:nvSpPr>
        <p:spPr>
          <a:xfrm>
            <a:off x="6778189" y="2266212"/>
            <a:ext cx="562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NCS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1E2AC83-8CD1-FD4B-4C11-AE0D803CCE8B}"/>
              </a:ext>
            </a:extLst>
          </p:cNvPr>
          <p:cNvSpPr txBox="1"/>
          <p:nvPr/>
        </p:nvSpPr>
        <p:spPr>
          <a:xfrm>
            <a:off x="6621736" y="1589421"/>
            <a:ext cx="719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EURO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E42EEB7-051E-02DB-01F1-1951C9E43785}"/>
              </a:ext>
            </a:extLst>
          </p:cNvPr>
          <p:cNvSpPr txBox="1"/>
          <p:nvPr/>
        </p:nvSpPr>
        <p:spPr>
          <a:xfrm>
            <a:off x="7518417" y="2241373"/>
            <a:ext cx="13747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v = (5/</a:t>
            </a:r>
            <a:r>
              <a:rPr lang="es-ES" dirty="0">
                <a:latin typeface="Symbol" panose="05050102010706020507" pitchFamily="18" charset="2"/>
              </a:rPr>
              <a:t>z</a:t>
            </a:r>
            <a:r>
              <a:rPr lang="es-ES" dirty="0"/>
              <a:t>)</a:t>
            </a:r>
            <a:r>
              <a:rPr lang="es-ES" baseline="30000" dirty="0"/>
              <a:t>0.4</a:t>
            </a:r>
          </a:p>
        </p:txBody>
      </p:sp>
    </p:spTree>
    <p:extLst>
      <p:ext uri="{BB962C8B-B14F-4D97-AF65-F5344CB8AC3E}">
        <p14:creationId xmlns:p14="http://schemas.microsoft.com/office/powerpoint/2010/main" val="18685621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2DDCF9-A5D7-F884-4B15-C21C01BC4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21258" y="1"/>
            <a:ext cx="9144000" cy="1215736"/>
          </a:xfrm>
        </p:spPr>
        <p:txBody>
          <a:bodyPr>
            <a:normAutofit/>
          </a:bodyPr>
          <a:lstStyle/>
          <a:p>
            <a:r>
              <a:rPr lang="es-ES" sz="3600" dirty="0"/>
              <a:t>Espectros de respuesta y de cálculo según normativas</a:t>
            </a:r>
          </a:p>
        </p:txBody>
      </p:sp>
      <p:pic>
        <p:nvPicPr>
          <p:cNvPr id="4" name="Imagen 3" descr="Un letrero de color blanco&#10;&#10;El contenido generado por IA puede ser incorrecto.">
            <a:extLst>
              <a:ext uri="{FF2B5EF4-FFF2-40B4-BE49-F238E27FC236}">
                <a16:creationId xmlns:a16="http://schemas.microsoft.com/office/drawing/2014/main" id="{0E12CA86-C50A-D117-6862-15AB6DF1B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397" y="3536408"/>
            <a:ext cx="1705234" cy="2205404"/>
          </a:xfrm>
          <a:prstGeom prst="rect">
            <a:avLst/>
          </a:prstGeom>
        </p:spPr>
      </p:pic>
      <p:pic>
        <p:nvPicPr>
          <p:cNvPr id="5" name="Imagen 4" descr="Imagen que contiene Texto">
            <a:extLst>
              <a:ext uri="{FF2B5EF4-FFF2-40B4-BE49-F238E27FC236}">
                <a16:creationId xmlns:a16="http://schemas.microsoft.com/office/drawing/2014/main" id="{7F84205F-C2C0-21AF-483B-D059B1C2BE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3612" y="3558977"/>
            <a:ext cx="1876687" cy="2205404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C2EBEAF-D475-D3AE-32BC-E85CD35F9041}"/>
              </a:ext>
            </a:extLst>
          </p:cNvPr>
          <p:cNvSpPr txBox="1"/>
          <p:nvPr/>
        </p:nvSpPr>
        <p:spPr>
          <a:xfrm>
            <a:off x="1155045" y="1320167"/>
            <a:ext cx="10385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                                                                             Espectro de                               Espectro de</a:t>
            </a:r>
          </a:p>
          <a:p>
            <a:r>
              <a:rPr lang="es-ES" dirty="0"/>
              <a:t>                             --  Aceleración sísmica --              ----  aceleraciones -----              --- desplazamientos----</a:t>
            </a:r>
          </a:p>
          <a:p>
            <a:r>
              <a:rPr lang="es-ES" dirty="0"/>
              <a:t> Norma               básica (PGA)     de cálculo             elástico         de cálculo               (a multiplicar por q)</a:t>
            </a:r>
          </a:p>
          <a:p>
            <a:r>
              <a:rPr lang="es-ES" dirty="0"/>
              <a:t>-------------------------------------------------------------------------------------------------------------------------------------------</a:t>
            </a:r>
          </a:p>
          <a:p>
            <a:r>
              <a:rPr lang="es-ES" dirty="0"/>
              <a:t>NCSP-07 :                    ab           ac = S*</a:t>
            </a:r>
            <a:r>
              <a:rPr lang="es-ES" dirty="0">
                <a:latin typeface="Symbol" panose="05050102010706020507" pitchFamily="18" charset="2"/>
              </a:rPr>
              <a:t>r</a:t>
            </a:r>
            <a:r>
              <a:rPr lang="es-ES" dirty="0"/>
              <a:t>*ab                Sa(T)        </a:t>
            </a:r>
            <a:r>
              <a:rPr lang="es-ES" dirty="0" err="1"/>
              <a:t>Sar</a:t>
            </a:r>
            <a:r>
              <a:rPr lang="es-ES" dirty="0"/>
              <a:t>(T)=Sa(T) /q         </a:t>
            </a:r>
            <a:r>
              <a:rPr lang="es-ES" dirty="0" err="1"/>
              <a:t>Sd</a:t>
            </a:r>
            <a:r>
              <a:rPr lang="es-ES" dirty="0"/>
              <a:t>(T) = Sa(T) *(T/2</a:t>
            </a:r>
            <a:r>
              <a:rPr lang="es-ES" dirty="0">
                <a:latin typeface="Symbol" panose="05050102010706020507" pitchFamily="18" charset="2"/>
              </a:rPr>
              <a:t>p</a:t>
            </a:r>
            <a:r>
              <a:rPr lang="es-ES" dirty="0"/>
              <a:t>)^2</a:t>
            </a:r>
          </a:p>
          <a:p>
            <a:r>
              <a:rPr lang="es-ES" dirty="0" err="1"/>
              <a:t>Eurocodigo</a:t>
            </a:r>
            <a:r>
              <a:rPr lang="es-ES" dirty="0"/>
              <a:t> 8 :          </a:t>
            </a:r>
            <a:r>
              <a:rPr lang="es-ES" dirty="0" err="1"/>
              <a:t>agR</a:t>
            </a:r>
            <a:r>
              <a:rPr lang="es-ES" dirty="0"/>
              <a:t>           </a:t>
            </a:r>
            <a:r>
              <a:rPr lang="es-ES" dirty="0" err="1"/>
              <a:t>ag</a:t>
            </a:r>
            <a:r>
              <a:rPr lang="es-ES" dirty="0"/>
              <a:t> =  </a:t>
            </a:r>
            <a:r>
              <a:rPr lang="es-ES" dirty="0" err="1">
                <a:latin typeface="Symbol" panose="05050102010706020507" pitchFamily="18" charset="2"/>
              </a:rPr>
              <a:t>g</a:t>
            </a:r>
            <a:r>
              <a:rPr lang="es-ES" dirty="0" err="1"/>
              <a:t>I</a:t>
            </a:r>
            <a:r>
              <a:rPr lang="es-ES" dirty="0"/>
              <a:t>*</a:t>
            </a:r>
            <a:r>
              <a:rPr lang="es-ES" dirty="0" err="1"/>
              <a:t>agR</a:t>
            </a:r>
            <a:r>
              <a:rPr lang="es-ES" dirty="0"/>
              <a:t>                Se(T)                </a:t>
            </a:r>
            <a:r>
              <a:rPr lang="es-ES" dirty="0" err="1"/>
              <a:t>Sd</a:t>
            </a:r>
            <a:r>
              <a:rPr lang="es-ES" dirty="0"/>
              <a:t>(T)                 </a:t>
            </a:r>
            <a:r>
              <a:rPr lang="es-ES" dirty="0" err="1"/>
              <a:t>SDe</a:t>
            </a:r>
            <a:r>
              <a:rPr lang="es-ES" dirty="0"/>
              <a:t>(T) = Se(T)*(T/2</a:t>
            </a:r>
            <a:r>
              <a:rPr lang="es-ES" dirty="0">
                <a:latin typeface="Symbol" panose="05050102010706020507" pitchFamily="18" charset="2"/>
              </a:rPr>
              <a:t>p</a:t>
            </a:r>
            <a:r>
              <a:rPr lang="es-ES" dirty="0"/>
              <a:t>)^2</a:t>
            </a:r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C715FF90-A28C-BCB4-42A4-50E607D1A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7" name="Marcador de pie de página 6">
            <a:extLst>
              <a:ext uri="{FF2B5EF4-FFF2-40B4-BE49-F238E27FC236}">
                <a16:creationId xmlns:a16="http://schemas.microsoft.com/office/drawing/2014/main" id="{EB95C665-85B6-E38C-E181-4D3BF0B66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8" name="Marcador de número de diapositiva 7">
            <a:extLst>
              <a:ext uri="{FF2B5EF4-FFF2-40B4-BE49-F238E27FC236}">
                <a16:creationId xmlns:a16="http://schemas.microsoft.com/office/drawing/2014/main" id="{D0D6DB81-1196-BFD9-1B7C-03937D6B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28</a:t>
            </a:fld>
            <a:endParaRPr lang="es-ES"/>
          </a:p>
        </p:txBody>
      </p:sp>
      <p:graphicFrame>
        <p:nvGraphicFramePr>
          <p:cNvPr id="9" name="Objeto 8">
            <a:extLst>
              <a:ext uri="{FF2B5EF4-FFF2-40B4-BE49-F238E27FC236}">
                <a16:creationId xmlns:a16="http://schemas.microsoft.com/office/drawing/2014/main" id="{83886F89-A4CF-BC1C-B131-F39A7B0C49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5705447"/>
              </p:ext>
            </p:extLst>
          </p:nvPr>
        </p:nvGraphicFramePr>
        <p:xfrm>
          <a:off x="3581399" y="5807074"/>
          <a:ext cx="194111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4" imgW="5667139" imgH="8019880" progId="AcroExch.Document.7">
                  <p:embed/>
                </p:oleObj>
              </mc:Choice>
              <mc:Fallback>
                <p:oleObj name="Acrobat Document" r:id="rId4" imgW="5667139" imgH="8019880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81399" y="5807074"/>
                        <a:ext cx="194111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to 10">
            <a:hlinkClick r:id="rId6" action="ppaction://hlinkfile"/>
            <a:extLst>
              <a:ext uri="{FF2B5EF4-FFF2-40B4-BE49-F238E27FC236}">
                <a16:creationId xmlns:a16="http://schemas.microsoft.com/office/drawing/2014/main" id="{3DAF48E4-9893-3DC5-CCAB-75C111593FF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252504"/>
              </p:ext>
            </p:extLst>
          </p:nvPr>
        </p:nvGraphicFramePr>
        <p:xfrm>
          <a:off x="5567363" y="5438775"/>
          <a:ext cx="322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7" imgW="322560" imgH="672480" progId="AcroExch.Document.7">
                  <p:link updateAutomatic="1"/>
                </p:oleObj>
              </mc:Choice>
              <mc:Fallback>
                <p:oleObj name="Acrobat Document" showAsIcon="1" r:id="rId7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67363" y="5438775"/>
                        <a:ext cx="3222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to 11">
            <a:hlinkClick r:id="rId9" action="ppaction://hlinkfile"/>
            <a:extLst>
              <a:ext uri="{FF2B5EF4-FFF2-40B4-BE49-F238E27FC236}">
                <a16:creationId xmlns:a16="http://schemas.microsoft.com/office/drawing/2014/main" id="{2BFB6329-2825-3CAC-71C6-7854F441081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3920036"/>
              </p:ext>
            </p:extLst>
          </p:nvPr>
        </p:nvGraphicFramePr>
        <p:xfrm>
          <a:off x="9221788" y="5438775"/>
          <a:ext cx="322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0" imgW="322560" imgH="672480" progId="AcroExch.Document.7">
                  <p:link updateAutomatic="1"/>
                </p:oleObj>
              </mc:Choice>
              <mc:Fallback>
                <p:oleObj name="Acrobat Document" showAsIcon="1" r:id="rId10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9221788" y="5438775"/>
                        <a:ext cx="3222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473493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 descr="Gráfico, Histograma">
            <a:extLst>
              <a:ext uri="{FF2B5EF4-FFF2-40B4-BE49-F238E27FC236}">
                <a16:creationId xmlns:a16="http://schemas.microsoft.com/office/drawing/2014/main" id="{35B37D82-0348-D9A3-42CA-0CC066FE66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090" y="2235846"/>
            <a:ext cx="4876800" cy="2876550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642A8DF-1B40-CAE5-A386-76D31F10B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EF900F-21D7-73D6-C003-B29FFA2B0E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04C7C9-DB90-F128-B773-017FEEB84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29</a:t>
            </a:fld>
            <a:endParaRPr lang="es-ES" dirty="0"/>
          </a:p>
        </p:txBody>
      </p:sp>
      <p:pic>
        <p:nvPicPr>
          <p:cNvPr id="10" name="Imagen 9" descr="Imagen que contiene Tabla&#10;&#10;El contenido generado por IA puede ser incorrecto.">
            <a:extLst>
              <a:ext uri="{FF2B5EF4-FFF2-40B4-BE49-F238E27FC236}">
                <a16:creationId xmlns:a16="http://schemas.microsoft.com/office/drawing/2014/main" id="{6696A854-C7C3-0E13-6ACE-FED95BEED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048" y="2185601"/>
            <a:ext cx="4019550" cy="1695450"/>
          </a:xfrm>
          <a:prstGeom prst="rect">
            <a:avLst/>
          </a:prstGeom>
        </p:spPr>
      </p:pic>
      <p:pic>
        <p:nvPicPr>
          <p:cNvPr id="12" name="Imagen 11" descr="Tabla">
            <a:extLst>
              <a:ext uri="{FF2B5EF4-FFF2-40B4-BE49-F238E27FC236}">
                <a16:creationId xmlns:a16="http://schemas.microsoft.com/office/drawing/2014/main" id="{45E4C1EE-A0AF-2813-77A0-8C9E77DC7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122" y="3706326"/>
            <a:ext cx="3714750" cy="1209675"/>
          </a:xfrm>
          <a:prstGeom prst="rect">
            <a:avLst/>
          </a:prstGeom>
        </p:spPr>
      </p:pic>
      <p:pic>
        <p:nvPicPr>
          <p:cNvPr id="14" name="Imagen 13" descr="Texto&#10;&#10;El contenido generado por IA puede ser incorrecto.">
            <a:extLst>
              <a:ext uri="{FF2B5EF4-FFF2-40B4-BE49-F238E27FC236}">
                <a16:creationId xmlns:a16="http://schemas.microsoft.com/office/drawing/2014/main" id="{6400D88D-1919-8E22-E6D0-A1E7D6EA6B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9046" y="1298718"/>
            <a:ext cx="4057650" cy="173460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4270012-3CDD-61DC-1669-83A1EE5C13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00" y="804076"/>
            <a:ext cx="1314638" cy="319087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7869E823-5009-B5FD-2C88-432A47C85148}"/>
              </a:ext>
            </a:extLst>
          </p:cNvPr>
          <p:cNvSpPr txBox="1"/>
          <p:nvPr/>
        </p:nvSpPr>
        <p:spPr>
          <a:xfrm>
            <a:off x="3507502" y="184430"/>
            <a:ext cx="5176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Espectros de respuesta elástica y de cálculo NCSP-07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F8817623-D3D5-FB44-4427-7FF06D63525C}"/>
              </a:ext>
            </a:extLst>
          </p:cNvPr>
          <p:cNvSpPr txBox="1"/>
          <p:nvPr/>
        </p:nvSpPr>
        <p:spPr>
          <a:xfrm>
            <a:off x="1014608" y="977010"/>
            <a:ext cx="4087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Espectro elástico de </a:t>
            </a:r>
            <a:r>
              <a:rPr lang="es-ES" b="1" dirty="0" err="1"/>
              <a:t>acel</a:t>
            </a:r>
            <a:r>
              <a:rPr lang="es-ES" b="1" dirty="0"/>
              <a:t>. horizontal S</a:t>
            </a:r>
            <a:r>
              <a:rPr lang="es-ES" b="1" baseline="-25000" dirty="0"/>
              <a:t>a</a:t>
            </a:r>
            <a:r>
              <a:rPr lang="es-ES" b="1" dirty="0"/>
              <a:t>(T)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1DB1606-1A63-CB88-5741-00765F5FF367}"/>
              </a:ext>
            </a:extLst>
          </p:cNvPr>
          <p:cNvSpPr txBox="1"/>
          <p:nvPr/>
        </p:nvSpPr>
        <p:spPr>
          <a:xfrm>
            <a:off x="1014608" y="5597173"/>
            <a:ext cx="10434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Espectro reducido o de cálculo </a:t>
            </a:r>
            <a:r>
              <a:rPr lang="es-ES" b="1" dirty="0" err="1"/>
              <a:t>S</a:t>
            </a:r>
            <a:r>
              <a:rPr lang="es-ES" b="1" baseline="-25000" dirty="0" err="1"/>
              <a:t>ar</a:t>
            </a:r>
            <a:r>
              <a:rPr lang="es-ES" b="1" dirty="0"/>
              <a:t>(T) = S</a:t>
            </a:r>
            <a:r>
              <a:rPr lang="es-ES" b="1" baseline="-25000" dirty="0"/>
              <a:t>a</a:t>
            </a:r>
            <a:r>
              <a:rPr lang="es-ES" b="1" dirty="0"/>
              <a:t>(T) / q                             Espectro de respuesta </a:t>
            </a:r>
            <a:r>
              <a:rPr lang="es-ES" b="1" dirty="0" err="1"/>
              <a:t>acel</a:t>
            </a:r>
            <a:r>
              <a:rPr lang="es-ES" b="1" dirty="0"/>
              <a:t>. vertical = 0.7 S</a:t>
            </a:r>
            <a:r>
              <a:rPr lang="es-ES" b="1" baseline="-25000" dirty="0"/>
              <a:t>a</a:t>
            </a:r>
            <a:r>
              <a:rPr lang="es-ES" b="1" dirty="0"/>
              <a:t>(T)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D53D20D5-5568-E43A-A028-C2228BC6283F}"/>
              </a:ext>
            </a:extLst>
          </p:cNvPr>
          <p:cNvSpPr txBox="1"/>
          <p:nvPr/>
        </p:nvSpPr>
        <p:spPr>
          <a:xfrm>
            <a:off x="7941877" y="3054992"/>
            <a:ext cx="32517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C =1 ; 1.3 ; 1.6 ; 2  para suelos I ;II,III y IV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2D3F79F-C46E-1F6F-6879-F9CC30AB2336}"/>
              </a:ext>
            </a:extLst>
          </p:cNvPr>
          <p:cNvSpPr txBox="1"/>
          <p:nvPr/>
        </p:nvSpPr>
        <p:spPr>
          <a:xfrm>
            <a:off x="4623682" y="1650405"/>
            <a:ext cx="1167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v = (5/</a:t>
            </a:r>
            <a:r>
              <a:rPr lang="es-ES" dirty="0">
                <a:latin typeface="Symbol" panose="05050102010706020507" pitchFamily="18" charset="2"/>
              </a:rPr>
              <a:t>z</a:t>
            </a:r>
            <a:r>
              <a:rPr lang="es-ES" dirty="0"/>
              <a:t>)</a:t>
            </a:r>
            <a:r>
              <a:rPr lang="es-ES" baseline="30000" dirty="0"/>
              <a:t>0.4</a:t>
            </a:r>
          </a:p>
        </p:txBody>
      </p:sp>
    </p:spTree>
    <p:extLst>
      <p:ext uri="{BB962C8B-B14F-4D97-AF65-F5344CB8AC3E}">
        <p14:creationId xmlns:p14="http://schemas.microsoft.com/office/powerpoint/2010/main" val="1941165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49232B-0FB6-BF83-BDBC-DEC2D4B7A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					INDICE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5E3BB5-0C39-4A8D-7717-052740CB7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err="1"/>
              <a:t>Introduccion</a:t>
            </a:r>
            <a:r>
              <a:rPr lang="es-ES" dirty="0"/>
              <a:t> al análisis dinámico de los puentes frente al sismo.</a:t>
            </a:r>
          </a:p>
          <a:p>
            <a:r>
              <a:rPr lang="es-ES" dirty="0"/>
              <a:t>Acción Sísmica: </a:t>
            </a:r>
            <a:r>
              <a:rPr lang="es-ES" dirty="0" err="1"/>
              <a:t>Acelerogramas</a:t>
            </a:r>
            <a:r>
              <a:rPr lang="es-ES" dirty="0"/>
              <a:t>. Integración. Espectros de respuesta</a:t>
            </a:r>
          </a:p>
          <a:p>
            <a:r>
              <a:rPr lang="es-ES" dirty="0"/>
              <a:t>Influencia de las fuentes, del terreno y del amortiguamiento.</a:t>
            </a:r>
          </a:p>
          <a:p>
            <a:r>
              <a:rPr lang="es-ES" dirty="0"/>
              <a:t>Comportamiento sísmico: Elástico, de ductilidad limitada, muy dúctil.</a:t>
            </a:r>
          </a:p>
          <a:p>
            <a:r>
              <a:rPr lang="es-ES" dirty="0"/>
              <a:t>Espectros de diseño : Sismo último, frecuente y de construcción.</a:t>
            </a:r>
          </a:p>
          <a:p>
            <a:r>
              <a:rPr lang="es-ES" dirty="0"/>
              <a:t>Normas sísmicas aplicables: NCSP-07, </a:t>
            </a:r>
            <a:r>
              <a:rPr lang="es-ES" dirty="0" err="1"/>
              <a:t>Eurocódigo</a:t>
            </a:r>
            <a:r>
              <a:rPr lang="es-ES" dirty="0"/>
              <a:t> 8 y otras.</a:t>
            </a:r>
          </a:p>
          <a:p>
            <a:r>
              <a:rPr lang="es-ES" dirty="0"/>
              <a:t>Espectros o curvas de demanda y capacidad.</a:t>
            </a:r>
          </a:p>
          <a:p>
            <a:r>
              <a:rPr lang="es-ES" dirty="0"/>
              <a:t>Aislamiento sísmico: </a:t>
            </a:r>
            <a:r>
              <a:rPr lang="es-ES" dirty="0" err="1"/>
              <a:t>Neopremos</a:t>
            </a:r>
            <a:r>
              <a:rPr lang="es-ES" dirty="0"/>
              <a:t>, fricción, amortiguación.</a:t>
            </a:r>
          </a:p>
          <a:p>
            <a:pPr marL="0" indent="0">
              <a:buNone/>
            </a:pPr>
            <a:r>
              <a:rPr lang="es-ES" dirty="0"/>
              <a:t> 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C56FFA-5C31-B054-6A06-D4F3C34460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190804C-6566-7A6B-510C-78FDB88E0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</a:t>
            </a:fld>
            <a:endParaRPr lang="es-ES"/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46E9A88F-1B73-8B23-9318-FA08C06D2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1985889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 descr="Histograma">
            <a:extLst>
              <a:ext uri="{FF2B5EF4-FFF2-40B4-BE49-F238E27FC236}">
                <a16:creationId xmlns:a16="http://schemas.microsoft.com/office/drawing/2014/main" id="{FAE00889-865A-D57C-AF76-76E93CBA5A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52" y="360841"/>
            <a:ext cx="5419725" cy="3570287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7B4261-1B5C-5B4C-07CC-9FCC0D19A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B5F8F4-181C-F21C-BEED-C37725393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9AEFF7-49D5-9204-24D1-ABF859B93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30</a:t>
            </a:fld>
            <a:endParaRPr lang="es-ES"/>
          </a:p>
        </p:txBody>
      </p:sp>
      <p:pic>
        <p:nvPicPr>
          <p:cNvPr id="10" name="Imagen 9" descr="Texto, Carta&#10;&#10;El contenido generado por IA puede ser incorrecto.">
            <a:extLst>
              <a:ext uri="{FF2B5EF4-FFF2-40B4-BE49-F238E27FC236}">
                <a16:creationId xmlns:a16="http://schemas.microsoft.com/office/drawing/2014/main" id="{51E6783C-4B26-6964-59C4-7353A76B04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425" y="710276"/>
            <a:ext cx="2800350" cy="1647825"/>
          </a:xfrm>
          <a:prstGeom prst="rect">
            <a:avLst/>
          </a:prstGeom>
        </p:spPr>
      </p:pic>
      <p:pic>
        <p:nvPicPr>
          <p:cNvPr id="12" name="Imagen 11" descr="Tabla">
            <a:extLst>
              <a:ext uri="{FF2B5EF4-FFF2-40B4-BE49-F238E27FC236}">
                <a16:creationId xmlns:a16="http://schemas.microsoft.com/office/drawing/2014/main" id="{689B9DCE-F54C-A4C2-C614-5B5A9CDB88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43403"/>
            <a:ext cx="5715000" cy="3387725"/>
          </a:xfrm>
          <a:prstGeom prst="rect">
            <a:avLst/>
          </a:prstGeom>
        </p:spPr>
      </p:pic>
      <p:pic>
        <p:nvPicPr>
          <p:cNvPr id="14" name="Imagen 13" descr="Texto, Carta&#10;&#10;El contenido generado por IA puede ser incorrecto.">
            <a:extLst>
              <a:ext uri="{FF2B5EF4-FFF2-40B4-BE49-F238E27FC236}">
                <a16:creationId xmlns:a16="http://schemas.microsoft.com/office/drawing/2014/main" id="{1504D08F-9926-740D-83A3-BADF8E5F6B7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52" y="4487819"/>
            <a:ext cx="2933700" cy="1659905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79E21D6C-6A4A-5E44-82B1-9075DAC1E61D}"/>
              </a:ext>
            </a:extLst>
          </p:cNvPr>
          <p:cNvSpPr txBox="1"/>
          <p:nvPr/>
        </p:nvSpPr>
        <p:spPr>
          <a:xfrm>
            <a:off x="3335789" y="79756"/>
            <a:ext cx="55204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Espectro de respuesta elástico y de cálculo </a:t>
            </a:r>
            <a:r>
              <a:rPr lang="es-ES" b="1" dirty="0" err="1"/>
              <a:t>Eurocódigo</a:t>
            </a:r>
            <a:r>
              <a:rPr lang="es-ES" b="1" dirty="0"/>
              <a:t> 8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0DC9C86-A5AB-7519-2499-EC4D3BB014C8}"/>
              </a:ext>
            </a:extLst>
          </p:cNvPr>
          <p:cNvSpPr txBox="1"/>
          <p:nvPr/>
        </p:nvSpPr>
        <p:spPr>
          <a:xfrm>
            <a:off x="838200" y="4110798"/>
            <a:ext cx="3818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/>
              <a:t>Espectro de </a:t>
            </a:r>
            <a:r>
              <a:rPr lang="es-ES" b="1" dirty="0" err="1"/>
              <a:t>acel</a:t>
            </a:r>
            <a:r>
              <a:rPr lang="es-ES" b="1" dirty="0"/>
              <a:t>. </a:t>
            </a:r>
            <a:r>
              <a:rPr lang="es-ES" b="1" dirty="0" err="1"/>
              <a:t>horiz</a:t>
            </a:r>
            <a:r>
              <a:rPr lang="es-ES" b="1" dirty="0"/>
              <a:t>. de  cálculo</a:t>
            </a:r>
            <a:r>
              <a:rPr lang="es-ES" dirty="0"/>
              <a:t>  :</a:t>
            </a:r>
          </a:p>
        </p:txBody>
      </p:sp>
      <p:pic>
        <p:nvPicPr>
          <p:cNvPr id="3" name="Imagen 2" descr="Texto, Carta&#10;&#10;El contenido generado por IA puede ser incorrecto.">
            <a:extLst>
              <a:ext uri="{FF2B5EF4-FFF2-40B4-BE49-F238E27FC236}">
                <a16:creationId xmlns:a16="http://schemas.microsoft.com/office/drawing/2014/main" id="{C2A8DEBC-B6C8-00A4-1CA7-6803D14EB2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744" y="4421460"/>
            <a:ext cx="2638425" cy="1600200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ADD08810-960F-AD29-C81F-10FB909DD2A8}"/>
              </a:ext>
            </a:extLst>
          </p:cNvPr>
          <p:cNvSpPr txBox="1"/>
          <p:nvPr/>
        </p:nvSpPr>
        <p:spPr>
          <a:xfrm>
            <a:off x="7109931" y="4110798"/>
            <a:ext cx="393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Espectro de respuesta elástico vertical: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F23FC42-AFFB-8E3D-0A5A-3229AEB23C4F}"/>
              </a:ext>
            </a:extLst>
          </p:cNvPr>
          <p:cNvSpPr txBox="1"/>
          <p:nvPr/>
        </p:nvSpPr>
        <p:spPr>
          <a:xfrm>
            <a:off x="7537612" y="5946030"/>
            <a:ext cx="35114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/>
              <a:t>a</a:t>
            </a:r>
            <a:r>
              <a:rPr lang="es-ES" sz="1400" baseline="-25000" dirty="0" err="1"/>
              <a:t>vg</a:t>
            </a:r>
            <a:r>
              <a:rPr lang="es-ES" sz="1400" dirty="0"/>
              <a:t>/</a:t>
            </a:r>
            <a:r>
              <a:rPr lang="es-ES" sz="1400" dirty="0" err="1"/>
              <a:t>a</a:t>
            </a:r>
            <a:r>
              <a:rPr lang="es-ES" sz="1400" baseline="-25000" dirty="0" err="1"/>
              <a:t>g</a:t>
            </a:r>
            <a:r>
              <a:rPr lang="es-ES" sz="1400" dirty="0"/>
              <a:t>=0.7 ;  </a:t>
            </a:r>
            <a:r>
              <a:rPr lang="es-ES" sz="1400" dirty="0" err="1"/>
              <a:t>T</a:t>
            </a:r>
            <a:r>
              <a:rPr lang="es-ES" sz="1400" baseline="-25000" dirty="0" err="1"/>
              <a:t>vB</a:t>
            </a:r>
            <a:r>
              <a:rPr lang="es-ES" sz="1400" dirty="0"/>
              <a:t>/T</a:t>
            </a:r>
            <a:r>
              <a:rPr lang="es-ES" sz="1400" baseline="-25000" dirty="0"/>
              <a:t>B</a:t>
            </a:r>
            <a:r>
              <a:rPr lang="es-ES" sz="1400" dirty="0"/>
              <a:t>=1_; </a:t>
            </a:r>
            <a:r>
              <a:rPr lang="es-ES" sz="1400" dirty="0" err="1"/>
              <a:t>T</a:t>
            </a:r>
            <a:r>
              <a:rPr lang="es-ES" sz="1400" baseline="-25000" dirty="0" err="1"/>
              <a:t>vC</a:t>
            </a:r>
            <a:r>
              <a:rPr lang="es-ES" sz="1400" dirty="0"/>
              <a:t>/T</a:t>
            </a:r>
            <a:r>
              <a:rPr lang="es-ES" sz="1400" baseline="-25000" dirty="0"/>
              <a:t>C</a:t>
            </a:r>
            <a:r>
              <a:rPr lang="es-ES" sz="1400" dirty="0"/>
              <a:t> = 0.75 ; </a:t>
            </a:r>
            <a:r>
              <a:rPr lang="es-ES" sz="1400" dirty="0" err="1"/>
              <a:t>T</a:t>
            </a:r>
            <a:r>
              <a:rPr lang="es-ES" sz="1400" baseline="-25000" dirty="0" err="1"/>
              <a:t>vD</a:t>
            </a:r>
            <a:r>
              <a:rPr lang="es-ES" sz="1400" dirty="0"/>
              <a:t>/T</a:t>
            </a:r>
            <a:r>
              <a:rPr lang="es-ES" sz="1400" baseline="-25000" dirty="0"/>
              <a:t>D</a:t>
            </a:r>
            <a:r>
              <a:rPr lang="es-ES" sz="1400" dirty="0"/>
              <a:t>=1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710D7EDB-0EC4-D596-D789-593F1B899877}"/>
              </a:ext>
            </a:extLst>
          </p:cNvPr>
          <p:cNvSpPr txBox="1"/>
          <p:nvPr/>
        </p:nvSpPr>
        <p:spPr>
          <a:xfrm>
            <a:off x="876496" y="429191"/>
            <a:ext cx="6093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Espectro de respuesta elástica </a:t>
            </a:r>
            <a:r>
              <a:rPr lang="es-ES" b="1" dirty="0" err="1"/>
              <a:t>acel</a:t>
            </a:r>
            <a:r>
              <a:rPr lang="es-ES" b="1" dirty="0"/>
              <a:t>. horizontal</a:t>
            </a:r>
            <a:r>
              <a:rPr lang="es-ES" dirty="0"/>
              <a:t> :</a:t>
            </a:r>
          </a:p>
        </p:txBody>
      </p:sp>
    </p:spTree>
    <p:extLst>
      <p:ext uri="{BB962C8B-B14F-4D97-AF65-F5344CB8AC3E}">
        <p14:creationId xmlns:p14="http://schemas.microsoft.com/office/powerpoint/2010/main" val="41791600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contenido 7" descr="Diagrama">
            <a:extLst>
              <a:ext uri="{FF2B5EF4-FFF2-40B4-BE49-F238E27FC236}">
                <a16:creationId xmlns:a16="http://schemas.microsoft.com/office/drawing/2014/main" id="{6FBC4F5A-E461-6CF9-C85A-54AC74F88A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17496"/>
            <a:ext cx="4914900" cy="3648075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D472A2-54BA-2D0A-1BC4-564070CEC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7194EA-85FE-3BEC-5E68-89D0152A7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EE5A521-E63F-228D-90E1-087D5C9B4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31</a:t>
            </a:fld>
            <a:endParaRPr lang="es-ES"/>
          </a:p>
        </p:txBody>
      </p:sp>
      <p:pic>
        <p:nvPicPr>
          <p:cNvPr id="10" name="Imagen 9" descr="Diagrama">
            <a:extLst>
              <a:ext uri="{FF2B5EF4-FFF2-40B4-BE49-F238E27FC236}">
                <a16:creationId xmlns:a16="http://schemas.microsoft.com/office/drawing/2014/main" id="{BDD559E3-1F24-88B9-428E-73CDD058C5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594" y="427036"/>
            <a:ext cx="5000625" cy="3600450"/>
          </a:xfrm>
          <a:prstGeom prst="rect">
            <a:avLst/>
          </a:prstGeom>
        </p:spPr>
      </p:pic>
      <p:pic>
        <p:nvPicPr>
          <p:cNvPr id="12" name="Imagen 11" descr="Tabla">
            <a:extLst>
              <a:ext uri="{FF2B5EF4-FFF2-40B4-BE49-F238E27FC236}">
                <a16:creationId xmlns:a16="http://schemas.microsoft.com/office/drawing/2014/main" id="{F4038906-9042-6A4B-B9A6-7573EBBA18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745" y="4089398"/>
            <a:ext cx="5724525" cy="2143125"/>
          </a:xfrm>
          <a:prstGeom prst="rect">
            <a:avLst/>
          </a:prstGeom>
        </p:spPr>
      </p:pic>
      <p:pic>
        <p:nvPicPr>
          <p:cNvPr id="14" name="Imagen 13" descr="Tabla&#10;&#10;El contenido generado por IA puede ser incorrecto.">
            <a:extLst>
              <a:ext uri="{FF2B5EF4-FFF2-40B4-BE49-F238E27FC236}">
                <a16:creationId xmlns:a16="http://schemas.microsoft.com/office/drawing/2014/main" id="{594717CD-7FA8-C001-182E-BE96CBD268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270" y="4089399"/>
            <a:ext cx="5629275" cy="226695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DE7A616F-F9A4-92C0-D1D9-D5FF65B42A07}"/>
              </a:ext>
            </a:extLst>
          </p:cNvPr>
          <p:cNvSpPr txBox="1"/>
          <p:nvPr/>
        </p:nvSpPr>
        <p:spPr>
          <a:xfrm>
            <a:off x="2907670" y="117440"/>
            <a:ext cx="68151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/>
              <a:t>Espectros elásticos de campo lejano y cercano UNE-EN-1998-1</a:t>
            </a:r>
            <a:r>
              <a:rPr lang="es-E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0887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, Dibujo de ingeniería">
            <a:extLst>
              <a:ext uri="{FF2B5EF4-FFF2-40B4-BE49-F238E27FC236}">
                <a16:creationId xmlns:a16="http://schemas.microsoft.com/office/drawing/2014/main" id="{9B8D6770-6950-723A-8C82-926B42D8C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1183" y="775381"/>
            <a:ext cx="5522693" cy="5090750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8B33FDB1-482F-CFF1-C958-62AE415D8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F56DF04-8B6B-112D-E0DD-3F040F103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0209" y="6356350"/>
            <a:ext cx="2743200" cy="365125"/>
          </a:xfrm>
        </p:spPr>
        <p:txBody>
          <a:bodyPr/>
          <a:lstStyle/>
          <a:p>
            <a:fld id="{0AF58FD6-0DD1-48E2-ADC0-39765AFFA200}" type="slidenum">
              <a:rPr lang="es-ES" smtClean="0"/>
              <a:t>32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720EB9A-CF00-A361-B767-472CFD26C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4290677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&#10;&#10;El contenido generado por IA puede ser incorrecto.">
            <a:extLst>
              <a:ext uri="{FF2B5EF4-FFF2-40B4-BE49-F238E27FC236}">
                <a16:creationId xmlns:a16="http://schemas.microsoft.com/office/drawing/2014/main" id="{AED68604-5354-E695-9B83-77F69DC880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157" y="2068938"/>
            <a:ext cx="5767843" cy="4287412"/>
          </a:xfrm>
          <a:prstGeom prst="rect">
            <a:avLst/>
          </a:prstGeom>
        </p:spPr>
      </p:pic>
      <p:pic>
        <p:nvPicPr>
          <p:cNvPr id="4" name="Imagen 3" descr="Diagrama">
            <a:extLst>
              <a:ext uri="{FF2B5EF4-FFF2-40B4-BE49-F238E27FC236}">
                <a16:creationId xmlns:a16="http://schemas.microsoft.com/office/drawing/2014/main" id="{B814E986-B692-7BEB-DF9E-DB6BBDEC35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72" y="2361982"/>
            <a:ext cx="4858428" cy="3873849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C017D14-8404-8889-0C5A-8DD1853DBBE5}"/>
              </a:ext>
            </a:extLst>
          </p:cNvPr>
          <p:cNvSpPr txBox="1"/>
          <p:nvPr/>
        </p:nvSpPr>
        <p:spPr>
          <a:xfrm>
            <a:off x="1237572" y="283834"/>
            <a:ext cx="951164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                      </a:t>
            </a:r>
            <a:r>
              <a:rPr lang="es-ES" sz="2800" b="1" dirty="0"/>
              <a:t>Comportamiento sísmico del puente :</a:t>
            </a:r>
          </a:p>
          <a:p>
            <a:r>
              <a:rPr lang="es-ES" sz="1200" dirty="0"/>
              <a:t>                </a:t>
            </a:r>
          </a:p>
          <a:p>
            <a:r>
              <a:rPr lang="es-ES" sz="1200" dirty="0"/>
              <a:t> </a:t>
            </a:r>
            <a:r>
              <a:rPr lang="es-ES" sz="1400" dirty="0"/>
              <a:t>-  Comportamiento elástico</a:t>
            </a:r>
            <a:r>
              <a:rPr lang="es-ES" sz="1400" dirty="0">
                <a:sym typeface="Wingdings" panose="05000000000000000000" pitchFamily="2" charset="2"/>
              </a:rPr>
              <a:t> Sin </a:t>
            </a:r>
            <a:r>
              <a:rPr lang="es-ES" sz="1400" dirty="0" err="1">
                <a:sym typeface="Wingdings" panose="05000000000000000000" pitchFamily="2" charset="2"/>
              </a:rPr>
              <a:t>daño_grandes</a:t>
            </a:r>
            <a:r>
              <a:rPr lang="es-ES" sz="1400" dirty="0">
                <a:sym typeface="Wingdings" panose="05000000000000000000" pitchFamily="2" charset="2"/>
              </a:rPr>
              <a:t> fuerzas  Caro (no  requisitos)</a:t>
            </a:r>
          </a:p>
          <a:p>
            <a:r>
              <a:rPr lang="es-ES" sz="1400" dirty="0">
                <a:sym typeface="Wingdings" panose="05000000000000000000" pitchFamily="2" charset="2"/>
              </a:rPr>
              <a:t> -  Ductilidad limitada Ciertas plastificaciones y </a:t>
            </a:r>
            <a:r>
              <a:rPr lang="es-ES" sz="1400" dirty="0" err="1">
                <a:sym typeface="Wingdings" panose="05000000000000000000" pitchFamily="2" charset="2"/>
              </a:rPr>
              <a:t>fisuraciónAislamientos</a:t>
            </a:r>
            <a:r>
              <a:rPr lang="es-ES" sz="1400" dirty="0">
                <a:sym typeface="Wingdings" panose="05000000000000000000" pitchFamily="2" charset="2"/>
              </a:rPr>
              <a:t> Aumento de T; Reducción espectro por q</a:t>
            </a:r>
          </a:p>
          <a:p>
            <a:r>
              <a:rPr lang="es-ES" sz="1400" dirty="0">
                <a:sym typeface="Wingdings" panose="05000000000000000000" pitchFamily="2" charset="2"/>
              </a:rPr>
              <a:t> -  Comportamiento Dúctil  Con daño  rótulas plásticas confinamiento y armado.   Diseño por capacidad zonas próximas</a:t>
            </a:r>
          </a:p>
          <a:p>
            <a:r>
              <a:rPr lang="es-ES" sz="1400" dirty="0">
                <a:sym typeface="Wingdings" panose="05000000000000000000" pitchFamily="2" charset="2"/>
              </a:rPr>
              <a:t>     </a:t>
            </a:r>
          </a:p>
          <a:p>
            <a:endParaRPr lang="es-ES" sz="1400" dirty="0">
              <a:sym typeface="Wingdings" panose="05000000000000000000" pitchFamily="2" charset="2"/>
            </a:endParaRPr>
          </a:p>
          <a:p>
            <a:r>
              <a:rPr lang="es-ES" sz="1400" dirty="0">
                <a:sym typeface="Wingdings" panose="05000000000000000000" pitchFamily="2" charset="2"/>
              </a:rPr>
              <a:t>Factor de comportamiento q= </a:t>
            </a:r>
            <a:r>
              <a:rPr lang="es-ES" sz="1400" dirty="0" err="1">
                <a:sym typeface="Wingdings" panose="05000000000000000000" pitchFamily="2" charset="2"/>
              </a:rPr>
              <a:t>Fel</a:t>
            </a:r>
            <a:r>
              <a:rPr lang="es-ES" sz="1400" dirty="0">
                <a:sym typeface="Wingdings" panose="05000000000000000000" pitchFamily="2" charset="2"/>
              </a:rPr>
              <a:t>/</a:t>
            </a:r>
            <a:r>
              <a:rPr lang="es-ES" sz="1400" dirty="0" err="1">
                <a:sym typeface="Wingdings" panose="05000000000000000000" pitchFamily="2" charset="2"/>
              </a:rPr>
              <a:t>Fs</a:t>
            </a:r>
            <a:r>
              <a:rPr lang="es-ES" sz="1400" dirty="0">
                <a:sym typeface="Wingdings" panose="05000000000000000000" pitchFamily="2" charset="2"/>
              </a:rPr>
              <a:t> ;  Ductilidad </a:t>
            </a:r>
            <a:r>
              <a:rPr lang="es-ES" sz="1400" dirty="0">
                <a:latin typeface="Symbol" panose="05050102010706020507" pitchFamily="18" charset="2"/>
                <a:sym typeface="Wingdings" panose="05000000000000000000" pitchFamily="2" charset="2"/>
              </a:rPr>
              <a:t>m</a:t>
            </a:r>
            <a:r>
              <a:rPr lang="es-ES" sz="1400" dirty="0">
                <a:sym typeface="Wingdings" panose="05000000000000000000" pitchFamily="2" charset="2"/>
              </a:rPr>
              <a:t> = </a:t>
            </a:r>
            <a:r>
              <a:rPr lang="es-ES" sz="1400" dirty="0" err="1">
                <a:sym typeface="Wingdings" panose="05000000000000000000" pitchFamily="2" charset="2"/>
              </a:rPr>
              <a:t>dmax</a:t>
            </a:r>
            <a:r>
              <a:rPr lang="es-ES" sz="1400" dirty="0">
                <a:sym typeface="Wingdings" panose="05000000000000000000" pitchFamily="2" charset="2"/>
              </a:rPr>
              <a:t>/</a:t>
            </a:r>
            <a:r>
              <a:rPr lang="es-ES" sz="1400" dirty="0" err="1">
                <a:sym typeface="Wingdings" panose="05000000000000000000" pitchFamily="2" charset="2"/>
              </a:rPr>
              <a:t>dy</a:t>
            </a:r>
            <a:endParaRPr lang="es-ES" sz="1400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C2EE69-2773-FE97-B4CA-F7DC06D49A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AAFC625-D7C5-F753-8104-791285378A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33</a:t>
            </a:fld>
            <a:endParaRPr lang="es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7D907D4-89F6-9E3A-A93A-F03416D9B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6702563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DC40CF8-9A33-0283-C8A9-4034015CD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0D713E5-08CA-1F14-F4D7-525DBA115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D9994B-CE8C-5EFA-6F03-2AF465959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34</a:t>
            </a:fld>
            <a:endParaRPr lang="es-ES"/>
          </a:p>
        </p:txBody>
      </p:sp>
      <p:pic>
        <p:nvPicPr>
          <p:cNvPr id="6" name="Imagen 5" descr="Gráfico de líneas&#10;&#10;El contenido generado por IA puede ser incorrecto.">
            <a:extLst>
              <a:ext uri="{FF2B5EF4-FFF2-40B4-BE49-F238E27FC236}">
                <a16:creationId xmlns:a16="http://schemas.microsoft.com/office/drawing/2014/main" id="{E1B248FB-BB5D-30FF-780A-8744C8E9B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5415" y="902305"/>
            <a:ext cx="4372585" cy="4902750"/>
          </a:xfrm>
          <a:prstGeom prst="rect">
            <a:avLst/>
          </a:prstGeom>
        </p:spPr>
      </p:pic>
      <p:pic>
        <p:nvPicPr>
          <p:cNvPr id="8" name="Imagen 7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3303C86B-88A7-51AE-AC9A-49BD8D3497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2887" y="4717271"/>
            <a:ext cx="857370" cy="49536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18C048C-F5D5-58C4-BD06-9A02AA1FC786}"/>
              </a:ext>
            </a:extLst>
          </p:cNvPr>
          <p:cNvSpPr txBox="1"/>
          <p:nvPr/>
        </p:nvSpPr>
        <p:spPr>
          <a:xfrm>
            <a:off x="1524000" y="902305"/>
            <a:ext cx="41148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Factor de comportamiento q </a:t>
            </a:r>
          </a:p>
          <a:p>
            <a:endParaRPr lang="es-ES" b="1" dirty="0"/>
          </a:p>
          <a:p>
            <a:r>
              <a:rPr lang="es-ES" b="1" dirty="0"/>
              <a:t>Puentes regulares (p&lt;2) :</a:t>
            </a:r>
          </a:p>
          <a:p>
            <a:r>
              <a:rPr lang="es-ES" dirty="0"/>
              <a:t>q = 1.5     …….   (ductilidad limitada)</a:t>
            </a:r>
          </a:p>
          <a:p>
            <a:r>
              <a:rPr lang="es-ES" dirty="0"/>
              <a:t>q =3.5 </a:t>
            </a:r>
            <a:r>
              <a:rPr lang="es-ES" dirty="0">
                <a:latin typeface="Symbol" panose="05050102010706020507" pitchFamily="18" charset="2"/>
              </a:rPr>
              <a:t>l(a</a:t>
            </a:r>
            <a:r>
              <a:rPr lang="es-ES" dirty="0"/>
              <a:t>s)       ………..          (dúctil)</a:t>
            </a:r>
          </a:p>
          <a:p>
            <a:r>
              <a:rPr lang="es-ES" dirty="0">
                <a:latin typeface="Symbol" panose="05050102010706020507" pitchFamily="18" charset="2"/>
              </a:rPr>
              <a:t>l(a</a:t>
            </a:r>
            <a:r>
              <a:rPr lang="es-ES" dirty="0"/>
              <a:t>s) =L/h                  si            </a:t>
            </a:r>
            <a:r>
              <a:rPr lang="es-ES" dirty="0">
                <a:latin typeface="Symbol" panose="05050102010706020507" pitchFamily="18" charset="2"/>
              </a:rPr>
              <a:t>a</a:t>
            </a:r>
            <a:r>
              <a:rPr lang="es-ES" dirty="0"/>
              <a:t>s &gt; </a:t>
            </a:r>
            <a:r>
              <a:rPr lang="es-ES" dirty="0">
                <a:latin typeface="Symbol" panose="05050102010706020507" pitchFamily="18" charset="2"/>
              </a:rPr>
              <a:t>3 </a:t>
            </a:r>
            <a:endParaRPr lang="es-ES" dirty="0"/>
          </a:p>
          <a:p>
            <a:r>
              <a:rPr lang="es-ES" dirty="0">
                <a:latin typeface="Symbol" panose="05050102010706020507" pitchFamily="18" charset="2"/>
              </a:rPr>
              <a:t>l(a</a:t>
            </a:r>
            <a:r>
              <a:rPr lang="es-ES" dirty="0"/>
              <a:t>s) = (</a:t>
            </a:r>
            <a:r>
              <a:rPr lang="es-ES" dirty="0">
                <a:latin typeface="Symbol" panose="05050102010706020507" pitchFamily="18" charset="2"/>
              </a:rPr>
              <a:t>a</a:t>
            </a:r>
            <a:r>
              <a:rPr lang="es-ES" dirty="0"/>
              <a:t>s/3)^0.5    si       </a:t>
            </a:r>
            <a:r>
              <a:rPr lang="es-ES" dirty="0">
                <a:latin typeface="Symbol" panose="05050102010706020507" pitchFamily="18" charset="2"/>
              </a:rPr>
              <a:t>1&lt; a</a:t>
            </a:r>
            <a:r>
              <a:rPr lang="es-ES" dirty="0"/>
              <a:t>s</a:t>
            </a:r>
            <a:r>
              <a:rPr lang="es-ES" dirty="0">
                <a:latin typeface="Symbol" panose="05050102010706020507" pitchFamily="18" charset="2"/>
              </a:rPr>
              <a:t> &lt;3</a:t>
            </a:r>
            <a:endParaRPr lang="es-ES" dirty="0"/>
          </a:p>
          <a:p>
            <a:r>
              <a:rPr lang="es-ES" dirty="0"/>
              <a:t>Influencia de axiles elevados </a:t>
            </a:r>
            <a:r>
              <a:rPr lang="es-ES" dirty="0">
                <a:sym typeface="Wingdings" panose="05000000000000000000" pitchFamily="2" charset="2"/>
              </a:rPr>
              <a:t>----  </a:t>
            </a:r>
            <a:endParaRPr lang="es-ES" dirty="0"/>
          </a:p>
          <a:p>
            <a:endParaRPr lang="es-ES" dirty="0"/>
          </a:p>
          <a:p>
            <a:r>
              <a:rPr lang="es-ES" b="1" dirty="0"/>
              <a:t>Puentes irregulares (p&gt;2) :</a:t>
            </a:r>
            <a:endParaRPr lang="es-ES" dirty="0"/>
          </a:p>
          <a:p>
            <a:r>
              <a:rPr lang="es-ES" dirty="0"/>
              <a:t>Reducción pila i :      </a:t>
            </a:r>
            <a:r>
              <a:rPr lang="es-ES" dirty="0" err="1"/>
              <a:t>ri</a:t>
            </a:r>
            <a:r>
              <a:rPr lang="es-ES" dirty="0"/>
              <a:t> = (Me/</a:t>
            </a:r>
            <a:r>
              <a:rPr lang="es-ES" dirty="0" err="1"/>
              <a:t>Mr</a:t>
            </a:r>
            <a:r>
              <a:rPr lang="es-ES" dirty="0"/>
              <a:t>)i*q</a:t>
            </a:r>
          </a:p>
          <a:p>
            <a:r>
              <a:rPr lang="es-ES" dirty="0"/>
              <a:t>Todas las pilas    :      p = </a:t>
            </a:r>
            <a:r>
              <a:rPr lang="es-ES" dirty="0" err="1"/>
              <a:t>rmax</a:t>
            </a:r>
            <a:r>
              <a:rPr lang="es-ES" dirty="0"/>
              <a:t> / </a:t>
            </a:r>
            <a:r>
              <a:rPr lang="es-ES" dirty="0" err="1"/>
              <a:t>rmin</a:t>
            </a:r>
            <a:endParaRPr lang="es-ES" dirty="0"/>
          </a:p>
          <a:p>
            <a:r>
              <a:rPr lang="es-ES" dirty="0"/>
              <a:t>Si p&gt; 2 reduce q  …  </a:t>
            </a:r>
            <a:r>
              <a:rPr lang="es-ES" dirty="0" err="1"/>
              <a:t>qr</a:t>
            </a:r>
            <a:r>
              <a:rPr lang="es-ES" dirty="0"/>
              <a:t> = 2/p *q &gt;1.5</a:t>
            </a:r>
          </a:p>
          <a:p>
            <a:r>
              <a:rPr lang="es-ES" dirty="0"/>
              <a:t>Optimo p = 1 …</a:t>
            </a:r>
            <a:endParaRPr lang="es-ES" sz="2400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FF84375-7FE5-67BF-B7E5-55872345DF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012" y="2043461"/>
            <a:ext cx="73761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408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F849DC0D-928A-258D-72FF-16A88E46E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774" y="979337"/>
            <a:ext cx="4351397" cy="4130398"/>
          </a:xfrm>
          <a:prstGeom prst="rect">
            <a:avLst/>
          </a:prstGeom>
        </p:spPr>
      </p:pic>
      <p:pic>
        <p:nvPicPr>
          <p:cNvPr id="5" name="Imagen 4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6DA4CC5B-3603-C191-263D-DCFB1F2AC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246" y="1584120"/>
            <a:ext cx="5303980" cy="3398815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C115E63-89D3-ADAF-F998-D112B59FA387}"/>
              </a:ext>
            </a:extLst>
          </p:cNvPr>
          <p:cNvSpPr txBox="1"/>
          <p:nvPr/>
        </p:nvSpPr>
        <p:spPr>
          <a:xfrm>
            <a:off x="1184564" y="5271377"/>
            <a:ext cx="8645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      d4 = </a:t>
            </a:r>
            <a:r>
              <a:rPr lang="es-ES" dirty="0" err="1"/>
              <a:t>Fxi</a:t>
            </a:r>
            <a:r>
              <a:rPr lang="es-ES" dirty="0"/>
              <a:t>*en/(Gr*</a:t>
            </a:r>
            <a:r>
              <a:rPr lang="es-ES" dirty="0" err="1"/>
              <a:t>An</a:t>
            </a:r>
            <a:r>
              <a:rPr lang="es-ES" dirty="0"/>
              <a:t>)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dirty="0" err="1">
                <a:sym typeface="Wingdings" panose="05000000000000000000" pitchFamily="2" charset="2"/>
              </a:rPr>
              <a:t>Fxi</a:t>
            </a:r>
            <a:r>
              <a:rPr lang="es-ES" dirty="0">
                <a:sym typeface="Wingdings" panose="05000000000000000000" pitchFamily="2" charset="2"/>
              </a:rPr>
              <a:t> = 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 *d4   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 = Gr*</a:t>
            </a:r>
            <a:r>
              <a:rPr lang="es-ES" dirty="0" err="1">
                <a:sym typeface="Wingdings" panose="05000000000000000000" pitchFamily="2" charset="2"/>
              </a:rPr>
              <a:t>An</a:t>
            </a:r>
            <a:r>
              <a:rPr lang="es-ES" dirty="0">
                <a:sym typeface="Wingdings" panose="05000000000000000000" pitchFamily="2" charset="2"/>
              </a:rPr>
              <a:t>/en   rigidez por neopreno</a:t>
            </a:r>
          </a:p>
          <a:p>
            <a:r>
              <a:rPr lang="es-ES" dirty="0">
                <a:sym typeface="Wingdings" panose="05000000000000000000" pitchFamily="2" charset="2"/>
              </a:rPr>
              <a:t>                       d3 = </a:t>
            </a:r>
            <a:r>
              <a:rPr lang="es-ES" dirty="0" err="1">
                <a:sym typeface="Wingdings" panose="05000000000000000000" pitchFamily="2" charset="2"/>
              </a:rPr>
              <a:t>Fxi</a:t>
            </a:r>
            <a:r>
              <a:rPr lang="es-ES" dirty="0">
                <a:sym typeface="Wingdings" panose="05000000000000000000" pitchFamily="2" charset="2"/>
              </a:rPr>
              <a:t>*H</a:t>
            </a:r>
            <a:r>
              <a:rPr lang="es-ES" baseline="30000" dirty="0">
                <a:sym typeface="Wingdings" panose="05000000000000000000" pitchFamily="2" charset="2"/>
              </a:rPr>
              <a:t>3</a:t>
            </a:r>
            <a:r>
              <a:rPr lang="es-ES" dirty="0">
                <a:sym typeface="Wingdings" panose="05000000000000000000" pitchFamily="2" charset="2"/>
              </a:rPr>
              <a:t>/3EI  </a:t>
            </a:r>
            <a:r>
              <a:rPr lang="es-ES" b="1" dirty="0">
                <a:sym typeface="Wingdings" panose="05000000000000000000" pitchFamily="2" charset="2"/>
              </a:rPr>
              <a:t> </a:t>
            </a:r>
            <a:r>
              <a:rPr lang="es-ES" dirty="0" err="1">
                <a:sym typeface="Wingdings" panose="05000000000000000000" pitchFamily="2" charset="2"/>
              </a:rPr>
              <a:t>Fxi</a:t>
            </a:r>
            <a:r>
              <a:rPr lang="es-ES" dirty="0">
                <a:sym typeface="Wingdings" panose="05000000000000000000" pitchFamily="2" charset="2"/>
              </a:rPr>
              <a:t> =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 *d3      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 = 3EI/H</a:t>
            </a:r>
            <a:r>
              <a:rPr lang="es-ES" baseline="30000" dirty="0">
                <a:sym typeface="Wingdings" panose="05000000000000000000" pitchFamily="2" charset="2"/>
              </a:rPr>
              <a:t>3</a:t>
            </a:r>
            <a:r>
              <a:rPr lang="es-ES" dirty="0">
                <a:sym typeface="Wingdings" panose="05000000000000000000" pitchFamily="2" charset="2"/>
              </a:rPr>
              <a:t> rigidez por pila</a:t>
            </a:r>
          </a:p>
          <a:p>
            <a:r>
              <a:rPr lang="es-ES" dirty="0">
                <a:sym typeface="Wingdings" panose="05000000000000000000" pitchFamily="2" charset="2"/>
              </a:rPr>
              <a:t>                        Si la pila está </a:t>
            </a:r>
            <a:r>
              <a:rPr lang="es-ES" dirty="0" err="1">
                <a:sym typeface="Wingdings" panose="05000000000000000000" pitchFamily="2" charset="2"/>
              </a:rPr>
              <a:t>biempotrada</a:t>
            </a:r>
            <a:r>
              <a:rPr lang="es-ES" dirty="0">
                <a:sym typeface="Wingdings" panose="05000000000000000000" pitchFamily="2" charset="2"/>
              </a:rPr>
              <a:t> 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 =12 EI/H</a:t>
            </a:r>
            <a:r>
              <a:rPr lang="es-ES" baseline="30000" dirty="0">
                <a:sym typeface="Wingdings" panose="05000000000000000000" pitchFamily="2" charset="2"/>
              </a:rPr>
              <a:t>3</a:t>
            </a:r>
            <a:r>
              <a:rPr lang="es-ES" dirty="0">
                <a:sym typeface="Wingdings" panose="05000000000000000000" pitchFamily="2" charset="2"/>
              </a:rPr>
              <a:t>   </a:t>
            </a:r>
            <a:endParaRPr lang="es-ES" dirty="0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CDF6AB5-B9A7-170A-A44D-524A4833AE82}"/>
              </a:ext>
            </a:extLst>
          </p:cNvPr>
          <p:cNvSpPr txBox="1"/>
          <p:nvPr/>
        </p:nvSpPr>
        <p:spPr>
          <a:xfrm>
            <a:off x="4891062" y="486777"/>
            <a:ext cx="19113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dirty="0"/>
              <a:t>   </a:t>
            </a:r>
            <a:r>
              <a:rPr lang="es-ES" sz="2800" dirty="0"/>
              <a:t>RIGIDECES</a:t>
            </a:r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DF0BA67E-0770-5442-7649-C03F7D040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CFFCBF7-D27B-9BEC-E77B-C13AACE24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35</a:t>
            </a:fld>
            <a:endParaRPr lang="es-ES"/>
          </a:p>
        </p:txBody>
      </p:sp>
      <p:sp>
        <p:nvSpPr>
          <p:cNvPr id="8" name="Marcador de fecha 7">
            <a:extLst>
              <a:ext uri="{FF2B5EF4-FFF2-40B4-BE49-F238E27FC236}">
                <a16:creationId xmlns:a16="http://schemas.microsoft.com/office/drawing/2014/main" id="{AEBEDEAA-BD05-D23D-B56E-AFD434D6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42757285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8D3E1C-9A71-DF78-DF46-AE0284F0FB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E30B43E-8F62-F979-09DF-825704F4F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1214" y="1111170"/>
            <a:ext cx="1104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04414EF-B64C-9724-DEE9-8ECC0F1E92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3027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9B79314-1062-13DB-3BD3-FBE28D485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10334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agen 4" descr="Diagrama&#10;&#10;El contenido generado por IA puede ser incorrecto.">
            <a:extLst>
              <a:ext uri="{FF2B5EF4-FFF2-40B4-BE49-F238E27FC236}">
                <a16:creationId xmlns:a16="http://schemas.microsoft.com/office/drawing/2014/main" id="{75A87DD0-E0FC-A7B5-2402-A30AA3220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628" y="633212"/>
            <a:ext cx="3305461" cy="2553469"/>
          </a:xfrm>
          <a:prstGeom prst="rect">
            <a:avLst/>
          </a:prstGeo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AC8625C2-73F2-A1BF-B88F-899E1E106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E62D86-59C1-618F-AE6D-D56A5C31A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36</a:t>
            </a:fld>
            <a:endParaRPr lang="es-ES"/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781748D5-540B-2F46-A457-9F9BAF0BD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12" name="Imagen 11" descr="Texto&#10;&#10;El contenido generado por IA puede ser incorrecto.">
            <a:extLst>
              <a:ext uri="{FF2B5EF4-FFF2-40B4-BE49-F238E27FC236}">
                <a16:creationId xmlns:a16="http://schemas.microsoft.com/office/drawing/2014/main" id="{3ABA4346-CCAD-BD03-84CA-6839643AF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530" y="707612"/>
            <a:ext cx="4620270" cy="113363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F365C2E9-C808-5067-AAF9-63802E9425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032" y="2677263"/>
            <a:ext cx="1840568" cy="316303"/>
          </a:xfrm>
          <a:prstGeom prst="rect">
            <a:avLst/>
          </a:prstGeom>
        </p:spPr>
      </p:pic>
      <p:pic>
        <p:nvPicPr>
          <p:cNvPr id="19" name="Imagen 18" descr="Texto&#10;&#10;El contenido generado por IA puede ser incorrecto.">
            <a:extLst>
              <a:ext uri="{FF2B5EF4-FFF2-40B4-BE49-F238E27FC236}">
                <a16:creationId xmlns:a16="http://schemas.microsoft.com/office/drawing/2014/main" id="{58D673F3-0819-A9D2-FE42-F070CC7FC6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765" y="2018970"/>
            <a:ext cx="3115110" cy="638264"/>
          </a:xfrm>
          <a:prstGeom prst="rect">
            <a:avLst/>
          </a:prstGeom>
        </p:spPr>
      </p:pic>
      <p:pic>
        <p:nvPicPr>
          <p:cNvPr id="22" name="Imagen 21" descr="Gráfico, Gráfico de líneas">
            <a:extLst>
              <a:ext uri="{FF2B5EF4-FFF2-40B4-BE49-F238E27FC236}">
                <a16:creationId xmlns:a16="http://schemas.microsoft.com/office/drawing/2014/main" id="{966C696C-8B08-097E-0A8E-44C66E10E5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746" y="3641317"/>
            <a:ext cx="3699224" cy="2543217"/>
          </a:xfrm>
          <a:prstGeom prst="rect">
            <a:avLst/>
          </a:prstGeom>
        </p:spPr>
      </p:pic>
      <p:pic>
        <p:nvPicPr>
          <p:cNvPr id="23" name="Imagen 22" descr="Gráfico, Gráfico de líneas">
            <a:extLst>
              <a:ext uri="{FF2B5EF4-FFF2-40B4-BE49-F238E27FC236}">
                <a16:creationId xmlns:a16="http://schemas.microsoft.com/office/drawing/2014/main" id="{696895AA-DB68-280E-D938-4670217195D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202" y="3621066"/>
            <a:ext cx="3633167" cy="254321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0F2DF56E-1FFC-F9D4-8EBC-A8E804B57335}"/>
              </a:ext>
            </a:extLst>
          </p:cNvPr>
          <p:cNvSpPr txBox="1"/>
          <p:nvPr/>
        </p:nvSpPr>
        <p:spPr>
          <a:xfrm>
            <a:off x="9982200" y="737328"/>
            <a:ext cx="19864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2 x1080x0.4x0.5/0.066 + … =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DF922F7-CE96-3D43-A05A-FC1E662F1A7D}"/>
              </a:ext>
            </a:extLst>
          </p:cNvPr>
          <p:cNvSpPr txBox="1"/>
          <p:nvPr/>
        </p:nvSpPr>
        <p:spPr>
          <a:xfrm>
            <a:off x="9362089" y="2665826"/>
            <a:ext cx="18405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Se(T)=2.5 S </a:t>
            </a:r>
            <a:r>
              <a:rPr lang="es-ES" sz="1400" dirty="0">
                <a:latin typeface="Symbol" panose="05050102010706020507" pitchFamily="18" charset="2"/>
              </a:rPr>
              <a:t>h </a:t>
            </a:r>
            <a:r>
              <a:rPr lang="es-ES" sz="1400" dirty="0" err="1"/>
              <a:t>a</a:t>
            </a:r>
            <a:r>
              <a:rPr lang="es-ES" sz="1400" baseline="-25000" dirty="0" err="1"/>
              <a:t>g</a:t>
            </a:r>
            <a:r>
              <a:rPr lang="es-ES" sz="1400" dirty="0"/>
              <a:t> =0.5 g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4C1CA6D-4693-F9E2-57E5-3770EC7C705B}"/>
              </a:ext>
            </a:extLst>
          </p:cNvPr>
          <p:cNvSpPr txBox="1"/>
          <p:nvPr/>
        </p:nvSpPr>
        <p:spPr>
          <a:xfrm>
            <a:off x="2317749" y="3721299"/>
            <a:ext cx="201625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/>
              <a:t>S</a:t>
            </a:r>
            <a:r>
              <a:rPr lang="es-ES" sz="1400" baseline="-25000" dirty="0"/>
              <a:t>e</a:t>
            </a:r>
            <a:r>
              <a:rPr lang="es-ES" sz="1400" dirty="0"/>
              <a:t>(T)=2.5 </a:t>
            </a:r>
            <a:r>
              <a:rPr lang="es-ES" sz="1400" dirty="0">
                <a:latin typeface="Symbol" panose="05050102010706020507" pitchFamily="18" charset="2"/>
              </a:rPr>
              <a:t>h </a:t>
            </a:r>
            <a:r>
              <a:rPr lang="es-ES" sz="1400" dirty="0" err="1"/>
              <a:t>a</a:t>
            </a:r>
            <a:r>
              <a:rPr lang="es-ES" sz="1400" baseline="-25000" dirty="0" err="1"/>
              <a:t>g</a:t>
            </a:r>
            <a:r>
              <a:rPr lang="es-ES" sz="1400" dirty="0"/>
              <a:t> S = 0.5 g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A329FDD-2A5D-EA4F-A726-D87D1B2A4515}"/>
              </a:ext>
            </a:extLst>
          </p:cNvPr>
          <p:cNvSpPr txBox="1"/>
          <p:nvPr/>
        </p:nvSpPr>
        <p:spPr>
          <a:xfrm>
            <a:off x="7924062" y="5016752"/>
            <a:ext cx="25388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dirty="0" err="1"/>
              <a:t>S</a:t>
            </a:r>
            <a:r>
              <a:rPr lang="es-ES" sz="1400" baseline="-25000" dirty="0" err="1"/>
              <a:t>De</a:t>
            </a:r>
            <a:r>
              <a:rPr lang="es-ES" sz="1400" dirty="0"/>
              <a:t>(T)= S</a:t>
            </a:r>
            <a:r>
              <a:rPr lang="es-ES" sz="1400" baseline="-25000" dirty="0"/>
              <a:t>e</a:t>
            </a:r>
            <a:r>
              <a:rPr lang="es-ES" sz="1400" dirty="0"/>
              <a:t>(T/2</a:t>
            </a:r>
            <a:r>
              <a:rPr lang="es-ES" sz="1400" dirty="0">
                <a:latin typeface="Symbol" panose="05050102010706020507" pitchFamily="18" charset="2"/>
              </a:rPr>
              <a:t>p</a:t>
            </a:r>
            <a:r>
              <a:rPr lang="es-ES" sz="1400" dirty="0"/>
              <a:t>)</a:t>
            </a:r>
            <a:r>
              <a:rPr lang="es-ES" sz="1400" baseline="30000" dirty="0"/>
              <a:t>2</a:t>
            </a:r>
            <a:r>
              <a:rPr lang="es-ES" sz="1400" dirty="0"/>
              <a:t> =0.026</a:t>
            </a:r>
          </a:p>
        </p:txBody>
      </p:sp>
    </p:spTree>
    <p:extLst>
      <p:ext uri="{BB962C8B-B14F-4D97-AF65-F5344CB8AC3E}">
        <p14:creationId xmlns:p14="http://schemas.microsoft.com/office/powerpoint/2010/main" val="152173358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CAFA477-90ED-C808-51FF-2F3BE047C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1DE1D52-CEB8-FBFC-A3E3-7F9FF94AC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EB2EDE6-98C3-87CE-4984-F7F57FAF6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37</a:t>
            </a:fld>
            <a:endParaRPr lang="es-ES"/>
          </a:p>
        </p:txBody>
      </p:sp>
      <p:pic>
        <p:nvPicPr>
          <p:cNvPr id="5" name="Imagen 4" descr="Diagrama, Dibujo de ingeniería">
            <a:extLst>
              <a:ext uri="{FF2B5EF4-FFF2-40B4-BE49-F238E27FC236}">
                <a16:creationId xmlns:a16="http://schemas.microsoft.com/office/drawing/2014/main" id="{BFCCBDD5-65D1-B005-E87C-6482F7C1C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639" y="1339008"/>
            <a:ext cx="4114800" cy="3746559"/>
          </a:xfrm>
          <a:prstGeom prst="rect">
            <a:avLst/>
          </a:prstGeom>
        </p:spPr>
      </p:pic>
      <p:pic>
        <p:nvPicPr>
          <p:cNvPr id="6" name="Imagen 5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1BF73EEB-35B5-5E5F-20AF-6F224E91FB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700" y="1687068"/>
            <a:ext cx="4941651" cy="3483864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68757640-7972-9993-621F-7559BFCAE1AA}"/>
              </a:ext>
            </a:extLst>
          </p:cNvPr>
          <p:cNvSpPr txBox="1"/>
          <p:nvPr/>
        </p:nvSpPr>
        <p:spPr>
          <a:xfrm>
            <a:off x="7527098" y="1687068"/>
            <a:ext cx="41148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 </a:t>
            </a:r>
            <a:r>
              <a:rPr lang="en-US" sz="1400" dirty="0" err="1"/>
              <a:t>V</a:t>
            </a:r>
            <a:r>
              <a:rPr lang="en-US" sz="1400" baseline="-25000" dirty="0" err="1"/>
              <a:t>basal</a:t>
            </a:r>
            <a:r>
              <a:rPr lang="en-US" sz="1400" dirty="0"/>
              <a:t> = M x Se =1319 x 0.5 g = 6500 </a:t>
            </a:r>
            <a:r>
              <a:rPr lang="en-US" sz="1400" dirty="0" err="1"/>
              <a:t>kN</a:t>
            </a:r>
            <a:endParaRPr lang="en-US" sz="1400" dirty="0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567B13B-B035-CEDB-EC55-AFCA0F533BFA}"/>
              </a:ext>
            </a:extLst>
          </p:cNvPr>
          <p:cNvSpPr txBox="1"/>
          <p:nvPr/>
        </p:nvSpPr>
        <p:spPr>
          <a:xfrm flipH="1">
            <a:off x="7425845" y="3929733"/>
            <a:ext cx="13423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K=246982 kN/m</a:t>
            </a:r>
          </a:p>
          <a:p>
            <a:endParaRPr lang="es-ES" sz="1200" dirty="0"/>
          </a:p>
          <a:p>
            <a:r>
              <a:rPr lang="es-ES" sz="1200" dirty="0"/>
              <a:t>0.026</a:t>
            </a:r>
          </a:p>
        </p:txBody>
      </p:sp>
    </p:spTree>
    <p:extLst>
      <p:ext uri="{BB962C8B-B14F-4D97-AF65-F5344CB8AC3E}">
        <p14:creationId xmlns:p14="http://schemas.microsoft.com/office/powerpoint/2010/main" val="20924620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13455EE8-4B06-7899-A50B-8205C3E2B6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585" y="1225079"/>
            <a:ext cx="5724473" cy="4407842"/>
          </a:xfrm>
          <a:prstGeom prst="rect">
            <a:avLst/>
          </a:prstGeom>
        </p:spPr>
      </p:pic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6B829DDE-BD86-CC2E-7659-7A18335FFF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s-ES"/>
              <a:t>Septiembre 2025.</a:t>
            </a:r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53853E55-506C-F040-DA9A-1E8031B16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ES" sz="900"/>
              <a:t>“Curso Sísmico de Puentes” Impartido por Julián Díaz del Valle en el Colegio de Ingenieros de Caminos de Cantabria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12946A3-3D3F-A312-3825-6149091C1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s-ES" smtClean="0"/>
              <a:pPr>
                <a:spcAft>
                  <a:spcPts val="600"/>
                </a:spcAft>
              </a:pPr>
              <a:t>38</a:t>
            </a:fld>
            <a:endParaRPr lang="es-ES"/>
          </a:p>
        </p:txBody>
      </p:sp>
      <p:pic>
        <p:nvPicPr>
          <p:cNvPr id="5" name="Imagen 4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351E40C9-4DA3-6BE9-FCA9-ED617BD8B9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81" y="1241387"/>
            <a:ext cx="5350244" cy="4078017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84866200-2E66-C78F-4C97-12E67A2EC17E}"/>
              </a:ext>
            </a:extLst>
          </p:cNvPr>
          <p:cNvSpPr txBox="1"/>
          <p:nvPr/>
        </p:nvSpPr>
        <p:spPr>
          <a:xfrm>
            <a:off x="1552575" y="1953259"/>
            <a:ext cx="371475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/>
              <a:t> </a:t>
            </a:r>
            <a:r>
              <a:rPr lang="en-US" sz="1200" dirty="0" err="1"/>
              <a:t>V</a:t>
            </a:r>
            <a:r>
              <a:rPr lang="en-US" sz="1200" baseline="-25000" dirty="0" err="1"/>
              <a:t>basal</a:t>
            </a:r>
            <a:r>
              <a:rPr lang="en-US" sz="1200" dirty="0"/>
              <a:t> = M x Se/q =1319 x 0.5 g /q  = 6500/1.5 =4332</a:t>
            </a:r>
          </a:p>
        </p:txBody>
      </p:sp>
    </p:spTree>
    <p:extLst>
      <p:ext uri="{BB962C8B-B14F-4D97-AF65-F5344CB8AC3E}">
        <p14:creationId xmlns:p14="http://schemas.microsoft.com/office/powerpoint/2010/main" val="132142626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8B103A2-C7A7-8281-AAC8-8C8EB4E3E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FA18D78-0A2A-2ABA-07AF-A3C27B971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CD880CB-7B35-6701-B027-BDBE0D0729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39</a:t>
            </a:fld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AD829C71-EA79-F1DF-DE97-5B5163AA8505}"/>
              </a:ext>
            </a:extLst>
          </p:cNvPr>
          <p:cNvSpPr txBox="1"/>
          <p:nvPr/>
        </p:nvSpPr>
        <p:spPr>
          <a:xfrm>
            <a:off x="813362" y="561696"/>
            <a:ext cx="1057507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3200" dirty="0"/>
              <a:t>Curvas de Demanda y de Capacidad. Punto de funcionamiento</a:t>
            </a:r>
          </a:p>
          <a:p>
            <a:pPr algn="ctr"/>
            <a:endParaRPr lang="es-ES" sz="2800" dirty="0"/>
          </a:p>
          <a:p>
            <a:pPr algn="ctr"/>
            <a:r>
              <a:rPr lang="es-ES" sz="2400" u="sng" dirty="0"/>
              <a:t>Método Modal Espectral (Lineal)</a:t>
            </a:r>
            <a:r>
              <a:rPr lang="es-ES" sz="2400" dirty="0"/>
              <a:t>  </a:t>
            </a:r>
          </a:p>
          <a:p>
            <a:pPr algn="ctr"/>
            <a:r>
              <a:rPr lang="es-ES" sz="2400" dirty="0"/>
              <a:t>Curva de Demanda elástica y reducida</a:t>
            </a:r>
          </a:p>
          <a:p>
            <a:pPr algn="ctr"/>
            <a:r>
              <a:rPr lang="es-ES" sz="2400" dirty="0"/>
              <a:t>Ductilidad q como dato a justificar </a:t>
            </a:r>
          </a:p>
          <a:p>
            <a:pPr algn="ctr"/>
            <a:endParaRPr lang="es-ES" sz="2400" dirty="0"/>
          </a:p>
          <a:p>
            <a:pPr algn="ctr"/>
            <a:r>
              <a:rPr lang="es-ES" sz="2400" dirty="0"/>
              <a:t>Versus</a:t>
            </a:r>
          </a:p>
          <a:p>
            <a:pPr algn="ctr"/>
            <a:endParaRPr lang="es-ES" sz="2400" dirty="0"/>
          </a:p>
          <a:p>
            <a:pPr algn="ctr"/>
            <a:r>
              <a:rPr lang="es-ES" sz="2400" u="sng" dirty="0"/>
              <a:t>Cálculo estático No Lineal </a:t>
            </a:r>
            <a:r>
              <a:rPr lang="es-ES" sz="2400" u="sng" dirty="0" err="1"/>
              <a:t>ó</a:t>
            </a:r>
            <a:r>
              <a:rPr lang="es-ES" sz="2400" u="sng" dirty="0"/>
              <a:t> del Empuje Incremental (</a:t>
            </a:r>
            <a:r>
              <a:rPr lang="es-ES" sz="2400" u="sng" dirty="0" err="1"/>
              <a:t>Pushover</a:t>
            </a:r>
            <a:r>
              <a:rPr lang="es-ES" sz="2400" u="sng" dirty="0"/>
              <a:t>)</a:t>
            </a:r>
          </a:p>
          <a:p>
            <a:pPr algn="ctr"/>
            <a:r>
              <a:rPr lang="es-ES" sz="2400" dirty="0"/>
              <a:t>Curva de Demanda elástica y reducida</a:t>
            </a:r>
          </a:p>
          <a:p>
            <a:pPr algn="ctr"/>
            <a:r>
              <a:rPr lang="es-ES" sz="2400" dirty="0"/>
              <a:t>Energía elástica e </a:t>
            </a:r>
            <a:r>
              <a:rPr lang="es-ES" sz="2400" dirty="0" err="1"/>
              <a:t>histerética</a:t>
            </a:r>
            <a:endParaRPr lang="es-ES" sz="2400" dirty="0"/>
          </a:p>
          <a:p>
            <a:pPr algn="ctr"/>
            <a:r>
              <a:rPr lang="es-ES" sz="2400" dirty="0"/>
              <a:t>Amortiguamiento </a:t>
            </a:r>
            <a:r>
              <a:rPr lang="es-ES" sz="2400" dirty="0">
                <a:latin typeface="Symbol" panose="05050102010706020507" pitchFamily="18" charset="2"/>
              </a:rPr>
              <a:t>x </a:t>
            </a:r>
            <a:r>
              <a:rPr lang="es-ES" sz="2400" dirty="0"/>
              <a:t>equivalente. </a:t>
            </a:r>
            <a:r>
              <a:rPr lang="es-ES" sz="2400" dirty="0" err="1"/>
              <a:t>Coef.de</a:t>
            </a:r>
            <a:r>
              <a:rPr lang="es-ES" sz="2400" dirty="0"/>
              <a:t> reducción </a:t>
            </a:r>
            <a:r>
              <a:rPr lang="es-ES" sz="2400" dirty="0">
                <a:latin typeface="Symbol" panose="05050102010706020507" pitchFamily="18" charset="2"/>
              </a:rPr>
              <a:t>h</a:t>
            </a:r>
            <a:endParaRPr lang="es-ES" sz="2400" dirty="0"/>
          </a:p>
          <a:p>
            <a:pPr algn="ctr"/>
            <a:r>
              <a:rPr lang="es-ES" sz="2400" dirty="0"/>
              <a:t>Proceso iterativo (ATC-40)</a:t>
            </a:r>
          </a:p>
        </p:txBody>
      </p:sp>
    </p:spTree>
    <p:extLst>
      <p:ext uri="{BB962C8B-B14F-4D97-AF65-F5344CB8AC3E}">
        <p14:creationId xmlns:p14="http://schemas.microsoft.com/office/powerpoint/2010/main" val="1912461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27B10D-3771-3CAD-A737-957465445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			INDICE (continuación)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2B9F867-C2F0-9646-C6A1-5226EF5A2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/>
              <a:t>Métodos de Cálculo :</a:t>
            </a:r>
          </a:p>
          <a:p>
            <a:r>
              <a:rPr lang="es-ES" dirty="0"/>
              <a:t>Cálculo modal espectral en puentes regulares e irregulares</a:t>
            </a:r>
          </a:p>
          <a:p>
            <a:r>
              <a:rPr lang="es-ES" dirty="0"/>
              <a:t>Método del Modo Fundamental: Modelo de Tablero Rígido y Flexible</a:t>
            </a:r>
          </a:p>
          <a:p>
            <a:pPr marL="0" indent="0">
              <a:buNone/>
            </a:pPr>
            <a:r>
              <a:rPr lang="es-ES" dirty="0"/>
              <a:t>   Modelización de la masa, rigidez y amortiguamiento.</a:t>
            </a:r>
          </a:p>
          <a:p>
            <a:r>
              <a:rPr lang="es-ES" dirty="0"/>
              <a:t>Métodos No Lineales :</a:t>
            </a:r>
          </a:p>
          <a:p>
            <a:pPr marL="0" indent="0">
              <a:buNone/>
            </a:pPr>
            <a:r>
              <a:rPr lang="es-ES" dirty="0"/>
              <a:t>  - Método dinámico no lineal  (Integración de </a:t>
            </a:r>
            <a:r>
              <a:rPr lang="es-ES" dirty="0" err="1"/>
              <a:t>acelerogramas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    compatibles con el espectro objetivo)</a:t>
            </a:r>
          </a:p>
          <a:p>
            <a:pPr marL="0" indent="0">
              <a:buNone/>
            </a:pPr>
            <a:r>
              <a:rPr lang="es-ES" dirty="0"/>
              <a:t>  - Método estático no lineal o del empuje incremental (</a:t>
            </a:r>
            <a:r>
              <a:rPr lang="es-ES" dirty="0" err="1"/>
              <a:t>Pushover</a:t>
            </a:r>
            <a:r>
              <a:rPr lang="es-ES" dirty="0"/>
              <a:t>)</a:t>
            </a:r>
          </a:p>
          <a:p>
            <a:pPr marL="0" indent="0">
              <a:buNone/>
            </a:pPr>
            <a:r>
              <a:rPr lang="es-ES" dirty="0"/>
              <a:t>* Ejemplos de aplicación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5FBE331-26D8-E294-B7D6-BEB4DD253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A9723A9-F4E9-A6BF-7127-23700BEFD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</a:t>
            </a:fld>
            <a:endParaRPr lang="es-ES"/>
          </a:p>
        </p:txBody>
      </p:sp>
      <p:sp>
        <p:nvSpPr>
          <p:cNvPr id="6" name="Marcador de fecha 5">
            <a:extLst>
              <a:ext uri="{FF2B5EF4-FFF2-40B4-BE49-F238E27FC236}">
                <a16:creationId xmlns:a16="http://schemas.microsoft.com/office/drawing/2014/main" id="{5CF9934B-26C6-4717-5E02-5D305C049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34838348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169ED5D-0508-961B-7E09-497A1A515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3859714-CCA1-F3D6-A727-91CBCF7DA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9762688-CC21-9ABC-32C7-ABD62F756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40</a:t>
            </a:fld>
            <a:endParaRPr lang="es-ES"/>
          </a:p>
        </p:txBody>
      </p:sp>
      <p:pic>
        <p:nvPicPr>
          <p:cNvPr id="5" name="Imagen 4" descr="Interfaz de usuario gráfica, Gráfico&#10;&#10;El contenido generado por IA puede ser incorrecto.">
            <a:extLst>
              <a:ext uri="{FF2B5EF4-FFF2-40B4-BE49-F238E27FC236}">
                <a16:creationId xmlns:a16="http://schemas.microsoft.com/office/drawing/2014/main" id="{6BA0F4DB-A0B0-AD0D-D8C4-ED9381363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6259" y="533401"/>
            <a:ext cx="8012622" cy="5048249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28F71EAF-7189-C0AC-98D1-58B12657C0C0}"/>
              </a:ext>
            </a:extLst>
          </p:cNvPr>
          <p:cNvSpPr txBox="1"/>
          <p:nvPr/>
        </p:nvSpPr>
        <p:spPr>
          <a:xfrm>
            <a:off x="5276850" y="5855474"/>
            <a:ext cx="20383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/>
              <a:t>(Método espectral) (Lineal)</a:t>
            </a:r>
          </a:p>
        </p:txBody>
      </p:sp>
    </p:spTree>
    <p:extLst>
      <p:ext uri="{BB962C8B-B14F-4D97-AF65-F5344CB8AC3E}">
        <p14:creationId xmlns:p14="http://schemas.microsoft.com/office/powerpoint/2010/main" val="7537296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D78B413-03A2-F18F-C21F-764B71713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F767E97-829A-0076-3CC0-1F9068926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9FD7D50-DAEC-A9A1-3DFB-B53A1F149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41</a:t>
            </a:fld>
            <a:endParaRPr lang="es-ES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50AA9B2-C177-9472-17B7-5BAC04EEF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425" y="447675"/>
            <a:ext cx="84391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709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725BBBD-4D88-04CE-7C4B-47A137192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A33997E-6434-637F-C5DE-93529D822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60A536-320A-C05C-46AC-F81849339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42</a:t>
            </a:fld>
            <a:endParaRPr lang="es-ES"/>
          </a:p>
        </p:txBody>
      </p:sp>
      <p:pic>
        <p:nvPicPr>
          <p:cNvPr id="7" name="Imagen 6" descr="Gráfico de cajas y bigotes&#10;&#10;El contenido generado por IA puede ser incorrecto.">
            <a:extLst>
              <a:ext uri="{FF2B5EF4-FFF2-40B4-BE49-F238E27FC236}">
                <a16:creationId xmlns:a16="http://schemas.microsoft.com/office/drawing/2014/main" id="{D84AB487-E2D3-1038-F0CA-5BF5EAF668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971" y="4517696"/>
            <a:ext cx="2921372" cy="901610"/>
          </a:xfrm>
          <a:prstGeom prst="rect">
            <a:avLst/>
          </a:prstGeom>
        </p:spPr>
      </p:pic>
      <p:pic>
        <p:nvPicPr>
          <p:cNvPr id="9" name="Imagen 8" descr="Gráfico&#10;&#10;El contenido generado por IA puede ser incorrecto.">
            <a:extLst>
              <a:ext uri="{FF2B5EF4-FFF2-40B4-BE49-F238E27FC236}">
                <a16:creationId xmlns:a16="http://schemas.microsoft.com/office/drawing/2014/main" id="{CF0F8779-4029-2ED1-8476-1314F9507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49" y="563649"/>
            <a:ext cx="5136687" cy="3436851"/>
          </a:xfrm>
          <a:prstGeom prst="rect">
            <a:avLst/>
          </a:prstGeom>
        </p:spPr>
      </p:pic>
      <p:pic>
        <p:nvPicPr>
          <p:cNvPr id="11" name="Imagen 10" descr="Gráfico, Gráfico de líneas">
            <a:extLst>
              <a:ext uri="{FF2B5EF4-FFF2-40B4-BE49-F238E27FC236}">
                <a16:creationId xmlns:a16="http://schemas.microsoft.com/office/drawing/2014/main" id="{C3B79F55-EFF4-AA4C-4198-63CD734D5F7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1764" y="3650303"/>
            <a:ext cx="5325218" cy="2574482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7771704A-AC75-1961-FA33-8A5F4A1E42C9}"/>
              </a:ext>
            </a:extLst>
          </p:cNvPr>
          <p:cNvSpPr txBox="1"/>
          <p:nvPr/>
        </p:nvSpPr>
        <p:spPr>
          <a:xfrm>
            <a:off x="5068258" y="332816"/>
            <a:ext cx="1469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dirty="0"/>
              <a:t> Método estático  No Lineal (</a:t>
            </a:r>
            <a:r>
              <a:rPr lang="es-ES" sz="1200" dirty="0" err="1"/>
              <a:t>Pushover</a:t>
            </a:r>
            <a:r>
              <a:rPr lang="es-ES" sz="1200" dirty="0"/>
              <a:t>)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D7A46777-8702-BDBD-30FA-DB5918F874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1763" y="222793"/>
            <a:ext cx="5242807" cy="3201723"/>
          </a:xfrm>
          <a:prstGeom prst="rect">
            <a:avLst/>
          </a:prstGeom>
        </p:spPr>
      </p:pic>
      <p:pic>
        <p:nvPicPr>
          <p:cNvPr id="13" name="Imagen 12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1E7EB378-AC2B-0A22-907F-C9EE6A392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896" y="4646991"/>
            <a:ext cx="885949" cy="581106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9B1D2F2-572C-FAF8-3243-FF1C0FEAB6B0}"/>
              </a:ext>
            </a:extLst>
          </p:cNvPr>
          <p:cNvSpPr txBox="1"/>
          <p:nvPr/>
        </p:nvSpPr>
        <p:spPr>
          <a:xfrm>
            <a:off x="2061362" y="125402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Y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C55F822-768C-2B08-855E-87EAF1036C30}"/>
              </a:ext>
            </a:extLst>
          </p:cNvPr>
          <p:cNvSpPr txBox="1"/>
          <p:nvPr/>
        </p:nvSpPr>
        <p:spPr>
          <a:xfrm>
            <a:off x="9083166" y="794481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Y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5EC6978-D6E7-CF7C-B76F-0AB139A50338}"/>
              </a:ext>
            </a:extLst>
          </p:cNvPr>
          <p:cNvSpPr txBox="1"/>
          <p:nvPr/>
        </p:nvSpPr>
        <p:spPr>
          <a:xfrm>
            <a:off x="8220928" y="4000500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Y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2B95A734-8FE2-8CC9-953B-9EB721DD01BC}"/>
              </a:ext>
            </a:extLst>
          </p:cNvPr>
          <p:cNvSpPr txBox="1"/>
          <p:nvPr/>
        </p:nvSpPr>
        <p:spPr>
          <a:xfrm>
            <a:off x="4581226" y="60981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27CC108-27DD-C255-C5A9-2450957279C1}"/>
              </a:ext>
            </a:extLst>
          </p:cNvPr>
          <p:cNvSpPr txBox="1"/>
          <p:nvPr/>
        </p:nvSpPr>
        <p:spPr>
          <a:xfrm>
            <a:off x="10390662" y="633215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FA74938-9B86-2CFE-EBA4-B47E886E745E}"/>
              </a:ext>
            </a:extLst>
          </p:cNvPr>
          <p:cNvSpPr txBox="1"/>
          <p:nvPr/>
        </p:nvSpPr>
        <p:spPr>
          <a:xfrm>
            <a:off x="10826581" y="3815834"/>
            <a:ext cx="3032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393415478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1F705CA-5957-941F-46B1-CE7F1D765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34C181A-94DA-87A0-4723-9C60DF1E3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4034ECA-3F49-A181-FC7D-FEF37C03D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43</a:t>
            </a:fld>
            <a:endParaRPr lang="es-ES"/>
          </a:p>
        </p:txBody>
      </p:sp>
      <p:pic>
        <p:nvPicPr>
          <p:cNvPr id="6" name="Imagen 5" descr="Gráfico, Gráfico de líneas, Gráfico de dispersión&#10;&#10;El contenido generado por IA puede ser incorrecto.">
            <a:extLst>
              <a:ext uri="{FF2B5EF4-FFF2-40B4-BE49-F238E27FC236}">
                <a16:creationId xmlns:a16="http://schemas.microsoft.com/office/drawing/2014/main" id="{BAFB2BC5-AA37-86ED-CBCF-D57B9E46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720" y="621793"/>
            <a:ext cx="7546848" cy="5205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4126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Diagrama, Gráfico de líneas&#10;&#10;El contenido generado por IA puede ser incorrecto.">
            <a:extLst>
              <a:ext uri="{FF2B5EF4-FFF2-40B4-BE49-F238E27FC236}">
                <a16:creationId xmlns:a16="http://schemas.microsoft.com/office/drawing/2014/main" id="{CAE03CD9-2C55-10FC-C2D5-55AD390ADC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022" y="3487087"/>
            <a:ext cx="5093682" cy="2625614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702C5EF-4D80-9539-B7CC-4C2E87559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018D85B-A855-30E4-B223-5C902D93F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44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B4CF81-88CE-854E-5853-88CA32076E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6674158-F475-B121-15B8-280176F5A4C3}"/>
              </a:ext>
            </a:extLst>
          </p:cNvPr>
          <p:cNvSpPr txBox="1"/>
          <p:nvPr/>
        </p:nvSpPr>
        <p:spPr>
          <a:xfrm>
            <a:off x="1917257" y="605283"/>
            <a:ext cx="781546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b="1" dirty="0"/>
              <a:t>Aislamiento sísmico de puentes : Aislamiento  y disipación.</a:t>
            </a:r>
          </a:p>
          <a:p>
            <a:endParaRPr lang="es-ES" dirty="0"/>
          </a:p>
          <a:p>
            <a:r>
              <a:rPr lang="es-ES" dirty="0"/>
              <a:t>-Apoyos </a:t>
            </a:r>
            <a:r>
              <a:rPr lang="es-ES" dirty="0" err="1"/>
              <a:t>elastoméricos</a:t>
            </a:r>
            <a:r>
              <a:rPr lang="es-ES" dirty="0"/>
              <a:t> </a:t>
            </a:r>
            <a:r>
              <a:rPr lang="es-ES" dirty="0">
                <a:sym typeface="Wingdings" panose="05000000000000000000" pitchFamily="2" charset="2"/>
              </a:rPr>
              <a:t> Disminuye K lateral  alargan Periodo </a:t>
            </a:r>
            <a:r>
              <a:rPr lang="es-ES" sz="1600" dirty="0">
                <a:sym typeface="Wingdings" panose="05000000000000000000" pitchFamily="2" charset="2"/>
              </a:rPr>
              <a:t>T=</a:t>
            </a:r>
            <a:r>
              <a:rPr lang="es-ES" sz="1600" dirty="0">
                <a:latin typeface="Symbol" panose="05050102010706020507" pitchFamily="18" charset="2"/>
                <a:sym typeface="Wingdings" panose="05000000000000000000" pitchFamily="2" charset="2"/>
              </a:rPr>
              <a:t>2p</a:t>
            </a:r>
            <a:r>
              <a:rPr lang="es-ES" sz="1600" dirty="0"/>
              <a:t> √</a:t>
            </a:r>
            <a:r>
              <a:rPr lang="es-ES" sz="1600" dirty="0">
                <a:sym typeface="Wingdings" panose="05000000000000000000" pitchFamily="2" charset="2"/>
              </a:rPr>
              <a:t>(M/K)</a:t>
            </a:r>
            <a:r>
              <a:rPr lang="es-ES" dirty="0">
                <a:sym typeface="Wingdings" panose="05000000000000000000" pitchFamily="2" charset="2"/>
              </a:rPr>
              <a:t> </a:t>
            </a:r>
          </a:p>
          <a:p>
            <a:r>
              <a:rPr lang="es-ES" dirty="0">
                <a:sym typeface="Wingdings" panose="05000000000000000000" pitchFamily="2" charset="2"/>
              </a:rPr>
              <a:t>   disminuyen fuerzas  ;  ojo </a:t>
            </a:r>
            <a:r>
              <a:rPr lang="es-ES" dirty="0" err="1">
                <a:sym typeface="Wingdings" panose="05000000000000000000" pitchFamily="2" charset="2"/>
              </a:rPr>
              <a:t>dmax</a:t>
            </a:r>
            <a:r>
              <a:rPr lang="es-ES" dirty="0">
                <a:sym typeface="Wingdings" panose="05000000000000000000" pitchFamily="2" charset="2"/>
              </a:rPr>
              <a:t> y rigidez vertical. Mantenimiento.</a:t>
            </a:r>
          </a:p>
          <a:p>
            <a:r>
              <a:rPr lang="es-ES" dirty="0">
                <a:sym typeface="Wingdings" panose="05000000000000000000" pitchFamily="2" charset="2"/>
              </a:rPr>
              <a:t>-Disipadores de energía  Amortiguadores No modifican M y K  No varía T</a:t>
            </a:r>
          </a:p>
          <a:p>
            <a:r>
              <a:rPr lang="es-ES" dirty="0">
                <a:sym typeface="Wingdings" panose="05000000000000000000" pitchFamily="2" charset="2"/>
              </a:rPr>
              <a:t>  </a:t>
            </a:r>
            <a:r>
              <a:rPr lang="es-ES" dirty="0" err="1">
                <a:sym typeface="Wingdings" panose="05000000000000000000" pitchFamily="2" charset="2"/>
              </a:rPr>
              <a:t>dmax</a:t>
            </a:r>
            <a:r>
              <a:rPr lang="es-ES" dirty="0">
                <a:sym typeface="Wingdings" panose="05000000000000000000" pitchFamily="2" charset="2"/>
              </a:rPr>
              <a:t> menores Disipan energía  ;  Comportamiento muy no lineal.</a:t>
            </a:r>
          </a:p>
          <a:p>
            <a:r>
              <a:rPr lang="es-ES" dirty="0">
                <a:sym typeface="Wingdings" panose="05000000000000000000" pitchFamily="2" charset="2"/>
              </a:rPr>
              <a:t>-Otros dispositivos apoyos de fricción, topes transversales, barras verticales de     anclaje.</a:t>
            </a:r>
          </a:p>
          <a:p>
            <a:endParaRPr lang="es-ES" dirty="0"/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3072E640-D17D-FB74-5217-596997E269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704" y="4143830"/>
            <a:ext cx="952633" cy="53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154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99CB412-CA45-972E-E322-59B48666C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7DE264D-AD80-D1B4-D1EA-94618E651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B14A8B0-BF9C-A23F-C2B2-7DF798B54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45</a:t>
            </a:fld>
            <a:endParaRPr lang="es-ES"/>
          </a:p>
        </p:txBody>
      </p:sp>
      <p:pic>
        <p:nvPicPr>
          <p:cNvPr id="5" name="Imagen 4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7A8BCD62-B8C0-CB48-96C5-9030BF3599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735" y="853989"/>
            <a:ext cx="3467330" cy="2453136"/>
          </a:xfrm>
          <a:prstGeom prst="rect">
            <a:avLst/>
          </a:prstGeom>
        </p:spPr>
      </p:pic>
      <p:pic>
        <p:nvPicPr>
          <p:cNvPr id="6" name="Imagen 5" descr="Gráfico, Gráfico de líneas">
            <a:extLst>
              <a:ext uri="{FF2B5EF4-FFF2-40B4-BE49-F238E27FC236}">
                <a16:creationId xmlns:a16="http://schemas.microsoft.com/office/drawing/2014/main" id="{D790E8C3-46A5-F77F-FD9E-8EC46B83A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9381" y="853989"/>
            <a:ext cx="3467330" cy="2453136"/>
          </a:xfrm>
          <a:prstGeom prst="rect">
            <a:avLst/>
          </a:prstGeom>
        </p:spPr>
      </p:pic>
      <p:pic>
        <p:nvPicPr>
          <p:cNvPr id="7" name="Imagen 6" descr="Gráfico, Diagrama&#10;&#10;El contenido generado por IA puede ser incorrecto.">
            <a:extLst>
              <a:ext uri="{FF2B5EF4-FFF2-40B4-BE49-F238E27FC236}">
                <a16:creationId xmlns:a16="http://schemas.microsoft.com/office/drawing/2014/main" id="{8627D584-0AD5-091A-CCF1-FC3E878EB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127" y="3692681"/>
            <a:ext cx="3171825" cy="2438400"/>
          </a:xfrm>
          <a:prstGeom prst="rect">
            <a:avLst/>
          </a:prstGeom>
        </p:spPr>
      </p:pic>
      <p:pic>
        <p:nvPicPr>
          <p:cNvPr id="8" name="Imagen 7" descr="Gráfico, Gráfico de líneas">
            <a:extLst>
              <a:ext uri="{FF2B5EF4-FFF2-40B4-BE49-F238E27FC236}">
                <a16:creationId xmlns:a16="http://schemas.microsoft.com/office/drawing/2014/main" id="{EBF16341-A691-4075-EFDB-7578B86C38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40" y="3807425"/>
            <a:ext cx="3406539" cy="2554853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FD7E8FAE-C022-B636-DC3F-8830BB01AD45}"/>
              </a:ext>
            </a:extLst>
          </p:cNvPr>
          <p:cNvSpPr txBox="1"/>
          <p:nvPr/>
        </p:nvSpPr>
        <p:spPr>
          <a:xfrm>
            <a:off x="1715289" y="347761"/>
            <a:ext cx="27517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/>
              <a:t>Sin aislamiento (Pila </a:t>
            </a:r>
            <a:r>
              <a:rPr lang="es-ES" sz="1400" b="1" dirty="0" err="1"/>
              <a:t>biempotrada</a:t>
            </a:r>
            <a:r>
              <a:rPr lang="es-ES" sz="1400" b="1" dirty="0"/>
              <a:t>)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24E8BBC-57E8-FADE-8370-F7776C822199}"/>
              </a:ext>
            </a:extLst>
          </p:cNvPr>
          <p:cNvSpPr txBox="1"/>
          <p:nvPr/>
        </p:nvSpPr>
        <p:spPr>
          <a:xfrm>
            <a:off x="7623032" y="335679"/>
            <a:ext cx="26520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Aislamiento sobre neoprenos</a:t>
            </a:r>
            <a:endParaRPr lang="es-ES" sz="14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7CEA36D7-43A6-E11D-FDEC-A5C9179B9615}"/>
              </a:ext>
            </a:extLst>
          </p:cNvPr>
          <p:cNvSpPr txBox="1"/>
          <p:nvPr/>
        </p:nvSpPr>
        <p:spPr>
          <a:xfrm>
            <a:off x="8333583" y="3977113"/>
            <a:ext cx="1055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AISLAMIENTO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0B50695-F537-059C-C7C0-2454D20FFCAA}"/>
              </a:ext>
            </a:extLst>
          </p:cNvPr>
          <p:cNvSpPr txBox="1"/>
          <p:nvPr/>
        </p:nvSpPr>
        <p:spPr>
          <a:xfrm>
            <a:off x="996375" y="3517657"/>
            <a:ext cx="43934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400" b="1" dirty="0"/>
              <a:t>Apoyos </a:t>
            </a:r>
            <a:r>
              <a:rPr lang="es-ES" sz="1400" b="1" dirty="0" err="1"/>
              <a:t>elastoméricos</a:t>
            </a:r>
            <a:r>
              <a:rPr lang="es-ES" sz="1400" b="1" dirty="0"/>
              <a:t> de alto amortiguamiento HDRB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29350684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BD6B0A6A-CC9C-2243-D5A0-C084A038F7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961" y="492155"/>
            <a:ext cx="4384858" cy="2219556"/>
          </a:xfrm>
          <a:prstGeom prst="rect">
            <a:avLst/>
          </a:prstGeom>
        </p:spPr>
      </p:pic>
      <p:pic>
        <p:nvPicPr>
          <p:cNvPr id="4" name="Imagen 3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A8EB86F5-884C-25BE-FF63-CFD5B9B7C6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466" y="535811"/>
            <a:ext cx="3298861" cy="2795785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9F38905-F8F1-D385-3D84-D5EFE7714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6C3C838-0D10-E333-3475-4073FF6DD7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46</a:t>
            </a:fld>
            <a:endParaRPr lang="es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B6E21C1-ADF3-13DB-FDB1-A62174FA9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2BFCE3F-7DF4-5692-A9BB-D71530A56D4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9210" y="2901827"/>
            <a:ext cx="4933246" cy="3297061"/>
          </a:xfrm>
          <a:prstGeom prst="rect">
            <a:avLst/>
          </a:prstGeom>
        </p:spPr>
      </p:pic>
      <p:pic>
        <p:nvPicPr>
          <p:cNvPr id="9" name="Imagen 8" descr="Diagrama">
            <a:extLst>
              <a:ext uri="{FF2B5EF4-FFF2-40B4-BE49-F238E27FC236}">
                <a16:creationId xmlns:a16="http://schemas.microsoft.com/office/drawing/2014/main" id="{446EE1CF-84A3-7472-FF61-39DF591180E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2000" y="3403103"/>
            <a:ext cx="5534797" cy="279578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CE59DC1F-10EB-63F6-0F1A-5F26AF7AB02D}"/>
              </a:ext>
            </a:extLst>
          </p:cNvPr>
          <p:cNvSpPr txBox="1"/>
          <p:nvPr/>
        </p:nvSpPr>
        <p:spPr>
          <a:xfrm>
            <a:off x="3736860" y="184378"/>
            <a:ext cx="47182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/>
              <a:t>Aislador con elastómero con núcleo de plomo (LRB) (Bilineal)</a:t>
            </a:r>
          </a:p>
        </p:txBody>
      </p:sp>
    </p:spTree>
    <p:extLst>
      <p:ext uri="{BB962C8B-B14F-4D97-AF65-F5344CB8AC3E}">
        <p14:creationId xmlns:p14="http://schemas.microsoft.com/office/powerpoint/2010/main" val="28740412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121AB36A-66DA-B1E3-E5D2-4060D793D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6851" y="3551412"/>
            <a:ext cx="3271019" cy="2543217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1B6081D-D3E8-4209-B85B-EB1C655A62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1214" y="1111170"/>
            <a:ext cx="11040" cy="4645103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8CA55E4-1295-45C8-BA05-5A9E705B74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03027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8C5794E-A9A1-4A23-AF68-C79A782233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610334" y="3428998"/>
            <a:ext cx="4188904" cy="1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n 2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1EAD54A8-1B1C-1CB2-07E1-68D3BBA90B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4791" y="3548767"/>
            <a:ext cx="3104709" cy="2545862"/>
          </a:xfrm>
          <a:prstGeom prst="rect">
            <a:avLst/>
          </a:prstGeom>
        </p:spPr>
      </p:pic>
      <p:pic>
        <p:nvPicPr>
          <p:cNvPr id="2" name="Imagen 1" descr="Diagrama&#10;&#10;El contenido generado por IA puede ser incorrecto.">
            <a:extLst>
              <a:ext uri="{FF2B5EF4-FFF2-40B4-BE49-F238E27FC236}">
                <a16:creationId xmlns:a16="http://schemas.microsoft.com/office/drawing/2014/main" id="{416E6485-048B-0B8E-6206-CBF46CD7FF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147" y="529073"/>
            <a:ext cx="4135947" cy="2553469"/>
          </a:xfrm>
          <a:prstGeom prst="rect">
            <a:avLst/>
          </a:prstGeom>
        </p:spPr>
      </p:pic>
      <p:pic>
        <p:nvPicPr>
          <p:cNvPr id="5" name="Imagen 4" descr="Diagrama, Forma">
            <a:extLst>
              <a:ext uri="{FF2B5EF4-FFF2-40B4-BE49-F238E27FC236}">
                <a16:creationId xmlns:a16="http://schemas.microsoft.com/office/drawing/2014/main" id="{3641C078-4B19-E2FC-00C4-975D06A7C1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613" y="396242"/>
            <a:ext cx="4115374" cy="2972872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B97D3FB-4F1E-CD3C-5F7D-49883462A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9B5CBE4-AB85-1013-4BE7-C1E60A6EB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47</a:t>
            </a:fld>
            <a:endParaRPr lang="es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1230AD1-0EFC-8A33-CD8A-388664C57B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9B61037-0891-C415-6A2F-90FAB9AC15C3}"/>
              </a:ext>
            </a:extLst>
          </p:cNvPr>
          <p:cNvSpPr txBox="1"/>
          <p:nvPr/>
        </p:nvSpPr>
        <p:spPr>
          <a:xfrm>
            <a:off x="4430310" y="161412"/>
            <a:ext cx="33218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/>
              <a:t>Aisladores por rozamiento planos y curvas</a:t>
            </a:r>
          </a:p>
        </p:txBody>
      </p:sp>
    </p:spTree>
    <p:extLst>
      <p:ext uri="{BB962C8B-B14F-4D97-AF65-F5344CB8AC3E}">
        <p14:creationId xmlns:p14="http://schemas.microsoft.com/office/powerpoint/2010/main" val="10783983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nterfaz de usuario gráfica, Sitio web&#10;&#10;El contenido generado por IA puede ser incorrecto.">
            <a:extLst>
              <a:ext uri="{FF2B5EF4-FFF2-40B4-BE49-F238E27FC236}">
                <a16:creationId xmlns:a16="http://schemas.microsoft.com/office/drawing/2014/main" id="{06D09304-FD9E-86CB-5AD4-6A664745B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805" y="619125"/>
            <a:ext cx="6480080" cy="4924794"/>
          </a:xfrm>
          <a:prstGeom prst="rect">
            <a:avLst/>
          </a:prstGeom>
        </p:spPr>
      </p:pic>
      <p:pic>
        <p:nvPicPr>
          <p:cNvPr id="9" name="Imagen 8" descr="Diagrama">
            <a:extLst>
              <a:ext uri="{FF2B5EF4-FFF2-40B4-BE49-F238E27FC236}">
                <a16:creationId xmlns:a16="http://schemas.microsoft.com/office/drawing/2014/main" id="{ECC1CDEE-A802-ECE9-CAE3-47B8D94DD8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056" y="716867"/>
            <a:ext cx="4203664" cy="2543217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ADEE6CE-49B6-9153-1BD2-3A8F2BC2C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D66681A-683D-686B-9B99-3D5E2BEF0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48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3A615AE-71F6-E1FC-D0E4-FFA2EB594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35A9776-D3AB-E9E1-EE5E-B147894C74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3413" y="3429000"/>
            <a:ext cx="1504950" cy="96883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1153B428-9657-46B8-5A78-1DCF6789A305}"/>
              </a:ext>
            </a:extLst>
          </p:cNvPr>
          <p:cNvSpPr txBox="1"/>
          <p:nvPr/>
        </p:nvSpPr>
        <p:spPr>
          <a:xfrm>
            <a:off x="7559542" y="4528457"/>
            <a:ext cx="46328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Ec.de</a:t>
            </a:r>
            <a:r>
              <a:rPr lang="es-ES" dirty="0"/>
              <a:t> equilibro +F  en diferencias finitas.</a:t>
            </a:r>
          </a:p>
          <a:p>
            <a:r>
              <a:rPr lang="es-ES" dirty="0"/>
              <a:t>Integración No Lineal de </a:t>
            </a:r>
            <a:r>
              <a:rPr lang="es-ES" dirty="0" err="1"/>
              <a:t>acelerograma</a:t>
            </a:r>
            <a:r>
              <a:rPr lang="es-ES" dirty="0"/>
              <a:t>.</a:t>
            </a:r>
          </a:p>
          <a:p>
            <a:r>
              <a:rPr lang="es-ES" dirty="0" err="1"/>
              <a:t>Acelerogramas</a:t>
            </a:r>
            <a:r>
              <a:rPr lang="es-ES" dirty="0"/>
              <a:t> compatibles ……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0F76C8A-E9BA-0651-0EC6-3A10E6D36E8A}"/>
              </a:ext>
            </a:extLst>
          </p:cNvPr>
          <p:cNvSpPr txBox="1"/>
          <p:nvPr/>
        </p:nvSpPr>
        <p:spPr>
          <a:xfrm>
            <a:off x="4755034" y="184480"/>
            <a:ext cx="3524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Amortiguadores viscosos F = C . </a:t>
            </a:r>
            <a:r>
              <a:rPr lang="es-ES" b="1" dirty="0" err="1"/>
              <a:t>v</a:t>
            </a:r>
            <a:r>
              <a:rPr lang="es-ES" b="1" baseline="30000" dirty="0" err="1">
                <a:latin typeface="Symbol" panose="05050102010706020507" pitchFamily="18" charset="2"/>
              </a:rPr>
              <a:t>a</a:t>
            </a:r>
            <a:r>
              <a:rPr lang="es-ES" b="1" baseline="30000" dirty="0" err="1"/>
              <a:t>b</a:t>
            </a:r>
            <a:endParaRPr lang="es-ES" b="1" baseline="30000" dirty="0"/>
          </a:p>
        </p:txBody>
      </p:sp>
    </p:spTree>
    <p:extLst>
      <p:ext uri="{BB962C8B-B14F-4D97-AF65-F5344CB8AC3E}">
        <p14:creationId xmlns:p14="http://schemas.microsoft.com/office/powerpoint/2010/main" val="17369209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6961003-5C83-0227-C6D1-931E1DDBC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F5C90A7-4A44-30F8-61FC-6F69EE14B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D507FA1-0C52-A6EB-E3CA-225A90958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49</a:t>
            </a:fld>
            <a:endParaRPr lang="es-ES"/>
          </a:p>
        </p:txBody>
      </p:sp>
      <p:pic>
        <p:nvPicPr>
          <p:cNvPr id="5" name="Imagen 4" descr="Imagen que contiene Gráfico&#10;&#10;El contenido generado por IA puede ser incorrecto.">
            <a:extLst>
              <a:ext uri="{FF2B5EF4-FFF2-40B4-BE49-F238E27FC236}">
                <a16:creationId xmlns:a16="http://schemas.microsoft.com/office/drawing/2014/main" id="{0D2D90E7-4061-F94A-0C9F-18327D5D1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853" y="1040446"/>
            <a:ext cx="5400040" cy="3815080"/>
          </a:xfrm>
          <a:prstGeom prst="rect">
            <a:avLst/>
          </a:prstGeom>
        </p:spPr>
      </p:pic>
      <p:pic>
        <p:nvPicPr>
          <p:cNvPr id="6" name="Imagen 5" descr="Interfaz de usuario gráfica&#10;&#10;El contenido generado por IA puede ser incorrecto.">
            <a:extLst>
              <a:ext uri="{FF2B5EF4-FFF2-40B4-BE49-F238E27FC236}">
                <a16:creationId xmlns:a16="http://schemas.microsoft.com/office/drawing/2014/main" id="{28271E99-62C2-6904-B53B-C837D93DD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757" y="946784"/>
            <a:ext cx="5400040" cy="42500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1980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829DB8C-99F3-526F-D47B-7AF53E778D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16449"/>
            <a:ext cx="10515600" cy="556051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ES" dirty="0"/>
              <a:t>INTRODUCCION</a:t>
            </a:r>
          </a:p>
          <a:p>
            <a:pPr marL="0" indent="0" algn="ctr">
              <a:buNone/>
            </a:pPr>
            <a:endParaRPr lang="es-ES" dirty="0"/>
          </a:p>
          <a:p>
            <a:pPr marL="0" indent="0">
              <a:buNone/>
            </a:pPr>
            <a:r>
              <a:rPr lang="es-ES" sz="1600" dirty="0"/>
              <a:t>Este curso tiene la duración de 5 horas lectivas, impartido en dos jornadas y  se dividirá en 2 partes : “Curso Sísmico de Puentes” y  “Curso Sísmico de Edificios”.</a:t>
            </a:r>
          </a:p>
          <a:p>
            <a:pPr marL="0" indent="0">
              <a:buNone/>
            </a:pPr>
            <a:r>
              <a:rPr lang="es-ES" sz="1600" dirty="0"/>
              <a:t>Se presentan una serie de diapositivas cuyo orden no corresponde exactamente al índice “estructurado” del curso.</a:t>
            </a:r>
          </a:p>
          <a:p>
            <a:pPr marL="0" indent="0">
              <a:buNone/>
            </a:pPr>
            <a:r>
              <a:rPr lang="es-ES" sz="1600" dirty="0"/>
              <a:t>Estas diapositivas están basadas en las referencias indicadas : “Guía para el proyecto sísmico de puentes de carretera” editada por Fomento,   la normativa sismorresistente española NCSP-07 y NCSE-02, así como en el manual del programa PONSIS25.</a:t>
            </a:r>
          </a:p>
          <a:p>
            <a:pPr marL="0" indent="0">
              <a:buNone/>
            </a:pPr>
            <a:r>
              <a:rPr lang="es-ES" sz="1600" dirty="0"/>
              <a:t>Comenzará con unas nociones de sismología. </a:t>
            </a:r>
            <a:r>
              <a:rPr lang="es-ES" sz="1600" dirty="0" err="1"/>
              <a:t>Acelerogramas</a:t>
            </a:r>
            <a:r>
              <a:rPr lang="es-ES" sz="1600" dirty="0"/>
              <a:t> y espectros (cálculo y formatos). Seguirá con la descripción del comportamiento estructural (elástico, moderadamente dúctil y muy dúctil).</a:t>
            </a:r>
          </a:p>
          <a:p>
            <a:pPr marL="0" indent="0">
              <a:buNone/>
            </a:pPr>
            <a:r>
              <a:rPr lang="es-ES" sz="1600" dirty="0"/>
              <a:t>Se describirá la problemática del aislamiento, y se analizarán distintos dispositivos aisladores y de disipación.</a:t>
            </a:r>
          </a:p>
          <a:p>
            <a:pPr marL="0" indent="0">
              <a:buNone/>
            </a:pPr>
            <a:r>
              <a:rPr lang="es-ES" sz="1600" dirty="0"/>
              <a:t>Aunque en el </a:t>
            </a:r>
            <a:r>
              <a:rPr lang="es-ES" sz="1600" dirty="0" err="1"/>
              <a:t>Indice</a:t>
            </a:r>
            <a:r>
              <a:rPr lang="es-ES" sz="1600" dirty="0"/>
              <a:t>, seguirían los Métodos de Cálculo Lineales : Cálculo Modal Espectral y el Método del Modo Fundamental,  el primero, se analizará con detalle en la 2ª parte dedicada al “Curso Sísmico de Edificios” , y el segundo –esencia del curso- , se tratará al final acompañado de varios casos prácticos.</a:t>
            </a:r>
          </a:p>
          <a:p>
            <a:pPr marL="0" indent="0">
              <a:buNone/>
            </a:pPr>
            <a:r>
              <a:rPr lang="es-ES" sz="1600" dirty="0"/>
              <a:t>Los Métodos No Lineales (dinámico y estático) que debieran seguir, ya se habrán visto al analizar comportamientos y aislamientos.</a:t>
            </a:r>
          </a:p>
          <a:p>
            <a:pPr marL="0" indent="0">
              <a:buNone/>
            </a:pPr>
            <a:r>
              <a:rPr lang="es-ES" sz="1600" dirty="0"/>
              <a:t>En la segunda parte –dedicada al Cálculo Sísmico de Edificios- se aplicará gran parte de lo visto para los puentes, por lo que sólo se describirán las pequeñas diferencias respecto de la acción sísmica de las normativas NCSE-02 y </a:t>
            </a:r>
            <a:r>
              <a:rPr lang="es-ES" sz="1600" dirty="0" err="1"/>
              <a:t>Eurocodigos</a:t>
            </a:r>
            <a:r>
              <a:rPr lang="es-ES" sz="1600" dirty="0"/>
              <a:t>.</a:t>
            </a:r>
          </a:p>
          <a:p>
            <a:pPr marL="0" indent="0">
              <a:buNone/>
            </a:pPr>
            <a:r>
              <a:rPr lang="es-ES" sz="1600" dirty="0"/>
              <a:t>Allí, analizaremos con detalle el tema  pendiente, del análisis modal espectral, aplicándolo al caso de un s</a:t>
            </a:r>
            <a:r>
              <a:rPr lang="es-ES" sz="1400" dirty="0"/>
              <a:t>olo grado de libertad por dirección y planta y otros métodos simplificados recogidos en las normas.</a:t>
            </a:r>
          </a:p>
          <a:p>
            <a:pPr marL="0" indent="0">
              <a:buNone/>
            </a:pPr>
            <a:r>
              <a:rPr lang="es-ES" sz="1400" dirty="0"/>
              <a:t> 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53186F-E7BA-2CD3-2734-D4ED8B8E1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D7DCE5-5E76-C3FD-B07D-8CF2F275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4CAF82B-D227-71AF-8C2A-CB9E50015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438597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A0916491-D2F4-B551-AFFD-7A6FA6C4F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90" y="1109457"/>
            <a:ext cx="5291666" cy="3743853"/>
          </a:xfrm>
          <a:prstGeom prst="rect">
            <a:avLst/>
          </a:prstGeom>
        </p:spPr>
      </p:pic>
      <p:pic>
        <p:nvPicPr>
          <p:cNvPr id="5" name="Imagen 4" descr="Gráfico&#10;&#10;El contenido generado por IA puede ser incorrecto.">
            <a:extLst>
              <a:ext uri="{FF2B5EF4-FFF2-40B4-BE49-F238E27FC236}">
                <a16:creationId xmlns:a16="http://schemas.microsoft.com/office/drawing/2014/main" id="{9D05600B-6348-A420-17AB-E081274485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9043" y="1109456"/>
            <a:ext cx="5291667" cy="3743853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D616F2A-B158-091E-1DD4-3CF5C57A00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123DCFB-3020-C546-D1E0-BB2C50B1D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ES" sz="900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97CAD29-B4D5-DDD4-D68A-77B3D366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s-ES" smtClean="0"/>
              <a:pPr>
                <a:spcAft>
                  <a:spcPts val="600"/>
                </a:spcAft>
              </a:pPr>
              <a:t>50</a:t>
            </a:fld>
            <a:endParaRPr lang="es-E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DF10340-FCF2-2F83-2A35-0E674C6188F3}"/>
              </a:ext>
            </a:extLst>
          </p:cNvPr>
          <p:cNvSpPr txBox="1"/>
          <p:nvPr/>
        </p:nvSpPr>
        <p:spPr>
          <a:xfrm>
            <a:off x="6896554" y="5054375"/>
            <a:ext cx="4457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Puente sobre neoprenos + Amortiguador FVD</a:t>
            </a:r>
          </a:p>
          <a:p>
            <a:pPr algn="ctr"/>
            <a:r>
              <a:rPr lang="es-ES" dirty="0"/>
              <a:t>Ay </a:t>
            </a:r>
            <a:r>
              <a:rPr lang="es-ES" dirty="0" err="1"/>
              <a:t>max</a:t>
            </a:r>
            <a:r>
              <a:rPr lang="es-ES" dirty="0"/>
              <a:t>= 0.14g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215B99A-860B-CF67-53D1-C0F171522BBC}"/>
              </a:ext>
            </a:extLst>
          </p:cNvPr>
          <p:cNvSpPr txBox="1"/>
          <p:nvPr/>
        </p:nvSpPr>
        <p:spPr>
          <a:xfrm>
            <a:off x="1519178" y="5045062"/>
            <a:ext cx="32958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Puente aislado sobre neoprenos</a:t>
            </a:r>
          </a:p>
          <a:p>
            <a:pPr algn="ctr"/>
            <a:r>
              <a:rPr lang="es-ES" dirty="0"/>
              <a:t>Ay </a:t>
            </a:r>
            <a:r>
              <a:rPr lang="es-ES" dirty="0" err="1"/>
              <a:t>max</a:t>
            </a:r>
            <a:r>
              <a:rPr lang="es-ES" dirty="0"/>
              <a:t> = 0.28g</a:t>
            </a:r>
          </a:p>
        </p:txBody>
      </p:sp>
    </p:spTree>
    <p:extLst>
      <p:ext uri="{BB962C8B-B14F-4D97-AF65-F5344CB8AC3E}">
        <p14:creationId xmlns:p14="http://schemas.microsoft.com/office/powerpoint/2010/main" val="24615124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Gráfico&#10;&#10;El contenido generado por IA puede ser incorrecto.">
            <a:extLst>
              <a:ext uri="{FF2B5EF4-FFF2-40B4-BE49-F238E27FC236}">
                <a16:creationId xmlns:a16="http://schemas.microsoft.com/office/drawing/2014/main" id="{43EAA4CB-F2E0-10BC-5C30-5BF877970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5533" y="1070936"/>
            <a:ext cx="5291666" cy="3743853"/>
          </a:xfrm>
          <a:prstGeom prst="rect">
            <a:avLst/>
          </a:prstGeom>
        </p:spPr>
      </p:pic>
      <p:pic>
        <p:nvPicPr>
          <p:cNvPr id="6" name="Imagen 5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31162A65-2FAF-CE3C-5B97-B2602D0A05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734" y="1070936"/>
            <a:ext cx="5291667" cy="3743853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3B93914-F4CB-D6F5-4975-92CDCB64D2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C50AFE9-455F-32F2-D2E7-E6CDD892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ES" sz="900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3434F16-3B71-A563-240F-A331505D9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s-ES" smtClean="0"/>
              <a:pPr>
                <a:spcAft>
                  <a:spcPts val="600"/>
                </a:spcAft>
              </a:pPr>
              <a:t>51</a:t>
            </a:fld>
            <a:endParaRPr lang="es-E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791474E-720A-1850-218C-342E4221F5FB}"/>
              </a:ext>
            </a:extLst>
          </p:cNvPr>
          <p:cNvSpPr txBox="1"/>
          <p:nvPr/>
        </p:nvSpPr>
        <p:spPr>
          <a:xfrm>
            <a:off x="7031620" y="5035777"/>
            <a:ext cx="450351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Puente sobre neoprenos + Amortiguador FVD</a:t>
            </a:r>
          </a:p>
          <a:p>
            <a:pPr algn="ctr"/>
            <a:r>
              <a:rPr lang="es-ES" dirty="0"/>
              <a:t>(Y-X)</a:t>
            </a:r>
            <a:r>
              <a:rPr lang="es-ES" dirty="0" err="1"/>
              <a:t>max</a:t>
            </a:r>
            <a:r>
              <a:rPr lang="es-ES" dirty="0"/>
              <a:t> = 0.074m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60C24DFD-5FC8-106F-6C50-82A5924EA92C}"/>
              </a:ext>
            </a:extLst>
          </p:cNvPr>
          <p:cNvSpPr txBox="1"/>
          <p:nvPr/>
        </p:nvSpPr>
        <p:spPr>
          <a:xfrm>
            <a:off x="1750671" y="5035777"/>
            <a:ext cx="32592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Puente aislado sobre neoprenos</a:t>
            </a:r>
          </a:p>
          <a:p>
            <a:pPr algn="ctr"/>
            <a:r>
              <a:rPr lang="es-ES" dirty="0"/>
              <a:t>(Y-X)</a:t>
            </a:r>
            <a:r>
              <a:rPr lang="es-ES" dirty="0" err="1"/>
              <a:t>max</a:t>
            </a:r>
            <a:r>
              <a:rPr lang="es-ES" dirty="0"/>
              <a:t> = 0.18m</a:t>
            </a:r>
          </a:p>
        </p:txBody>
      </p:sp>
    </p:spTree>
    <p:extLst>
      <p:ext uri="{BB962C8B-B14F-4D97-AF65-F5344CB8AC3E}">
        <p14:creationId xmlns:p14="http://schemas.microsoft.com/office/powerpoint/2010/main" val="275379658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Gráfico, Histograma&#10;&#10;El contenido generado por IA puede ser incorrecto.">
            <a:extLst>
              <a:ext uri="{FF2B5EF4-FFF2-40B4-BE49-F238E27FC236}">
                <a16:creationId xmlns:a16="http://schemas.microsoft.com/office/drawing/2014/main" id="{1C3F3B66-8A3C-4D03-B3D3-736F34D95E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9" y="1267706"/>
            <a:ext cx="5291666" cy="3743853"/>
          </a:xfrm>
          <a:prstGeom prst="rect">
            <a:avLst/>
          </a:prstGeom>
        </p:spPr>
      </p:pic>
      <p:pic>
        <p:nvPicPr>
          <p:cNvPr id="5" name="Imagen 4" descr="Gráfico&#10;&#10;El contenido generado por IA puede ser incorrecto.">
            <a:extLst>
              <a:ext uri="{FF2B5EF4-FFF2-40B4-BE49-F238E27FC236}">
                <a16:creationId xmlns:a16="http://schemas.microsoft.com/office/drawing/2014/main" id="{10C2A750-2EB3-DF3D-B14A-4A47B35C30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785" y="1267706"/>
            <a:ext cx="5291667" cy="3743853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A17E0D4-77E8-10A3-8ACD-1E50CCC7E4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EBFC19F-F1FF-2B83-2D8B-12A3C2017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s-ES" sz="900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012FB0C-2CA7-91B9-7114-6C28E31CA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s-ES" smtClean="0"/>
              <a:pPr>
                <a:spcAft>
                  <a:spcPts val="600"/>
                </a:spcAft>
              </a:pPr>
              <a:t>52</a:t>
            </a:fld>
            <a:endParaRPr lang="es-E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8BF5FE1-1342-E4E0-7BAC-4C956B26DB21}"/>
              </a:ext>
            </a:extLst>
          </p:cNvPr>
          <p:cNvSpPr txBox="1"/>
          <p:nvPr/>
        </p:nvSpPr>
        <p:spPr>
          <a:xfrm>
            <a:off x="6935165" y="5220962"/>
            <a:ext cx="4418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Puente sobre neoprenos + Amortiguador FVD</a:t>
            </a:r>
          </a:p>
          <a:p>
            <a:pPr algn="ctr"/>
            <a:r>
              <a:rPr lang="es-ES" dirty="0"/>
              <a:t>Fr </a:t>
            </a:r>
            <a:r>
              <a:rPr lang="es-ES" dirty="0" err="1"/>
              <a:t>max</a:t>
            </a:r>
            <a:r>
              <a:rPr lang="es-ES" dirty="0"/>
              <a:t>  = 1400 kN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B8FAA72A-842C-F8CC-5ED0-41BCB9E98788}"/>
              </a:ext>
            </a:extLst>
          </p:cNvPr>
          <p:cNvSpPr txBox="1"/>
          <p:nvPr/>
        </p:nvSpPr>
        <p:spPr>
          <a:xfrm>
            <a:off x="1796970" y="5220962"/>
            <a:ext cx="32843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/>
              <a:t>Puente aislado sobre neoprenos</a:t>
            </a:r>
          </a:p>
          <a:p>
            <a:pPr algn="ctr"/>
            <a:r>
              <a:rPr lang="es-ES" dirty="0"/>
              <a:t>Fr </a:t>
            </a:r>
            <a:r>
              <a:rPr lang="es-ES" dirty="0" err="1"/>
              <a:t>max</a:t>
            </a:r>
            <a:r>
              <a:rPr lang="es-ES" dirty="0"/>
              <a:t> = 3700 kN</a:t>
            </a:r>
          </a:p>
        </p:txBody>
      </p:sp>
    </p:spTree>
    <p:extLst>
      <p:ext uri="{BB962C8B-B14F-4D97-AF65-F5344CB8AC3E}">
        <p14:creationId xmlns:p14="http://schemas.microsoft.com/office/powerpoint/2010/main" val="39844175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ECBA1DC-4872-0D07-AD0F-FA04E8949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76E66A-1DB9-5926-0E82-97B01CD4D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C44EDE-0B56-D249-5ECD-08CF34E6C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53</a:t>
            </a:fld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10BC44A-0ED5-4E80-EA98-647C862FCD17}"/>
              </a:ext>
            </a:extLst>
          </p:cNvPr>
          <p:cNvSpPr txBox="1"/>
          <p:nvPr/>
        </p:nvSpPr>
        <p:spPr>
          <a:xfrm>
            <a:off x="3786554" y="1165500"/>
            <a:ext cx="4618892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/>
              <a:t>Métodos de Cálculo :</a:t>
            </a:r>
          </a:p>
          <a:p>
            <a:endParaRPr lang="es-ES" sz="2800" dirty="0"/>
          </a:p>
          <a:p>
            <a:r>
              <a:rPr lang="es-ES" dirty="0"/>
              <a:t>  </a:t>
            </a:r>
            <a:r>
              <a:rPr lang="es-ES" sz="2400" dirty="0"/>
              <a:t> </a:t>
            </a:r>
            <a:r>
              <a:rPr lang="es-ES" sz="2400" u="sng" dirty="0"/>
              <a:t>Métodos Lineales</a:t>
            </a:r>
            <a:r>
              <a:rPr lang="es-ES" sz="2400" dirty="0"/>
              <a:t> : </a:t>
            </a:r>
          </a:p>
          <a:p>
            <a:r>
              <a:rPr lang="es-ES" sz="2400" dirty="0"/>
              <a:t>* Cálculo modal espectral </a:t>
            </a:r>
          </a:p>
          <a:p>
            <a:r>
              <a:rPr lang="es-ES" sz="2400" dirty="0"/>
              <a:t>* Método del Modo Fundamental</a:t>
            </a:r>
          </a:p>
          <a:p>
            <a:endParaRPr lang="es-ES" sz="2400" dirty="0"/>
          </a:p>
          <a:p>
            <a:r>
              <a:rPr lang="es-ES" sz="2400" dirty="0"/>
              <a:t>   </a:t>
            </a:r>
            <a:r>
              <a:rPr lang="es-ES" sz="2400" u="sng" dirty="0"/>
              <a:t>Métodos No Lineales</a:t>
            </a:r>
            <a:r>
              <a:rPr lang="es-ES" sz="2400" dirty="0"/>
              <a:t> :</a:t>
            </a:r>
            <a:endParaRPr lang="es-ES" sz="2400" u="sng" dirty="0"/>
          </a:p>
          <a:p>
            <a:pPr marL="0" indent="0">
              <a:buNone/>
            </a:pPr>
            <a:r>
              <a:rPr lang="es-ES" sz="2400" dirty="0"/>
              <a:t>* Método dinámico No Lineal </a:t>
            </a:r>
          </a:p>
          <a:p>
            <a:pPr marL="0" indent="0">
              <a:buNone/>
            </a:pPr>
            <a:r>
              <a:rPr lang="es-ES" sz="2400" dirty="0"/>
              <a:t>* Método estático No Lineal</a:t>
            </a:r>
          </a:p>
        </p:txBody>
      </p:sp>
    </p:spTree>
    <p:extLst>
      <p:ext uri="{BB962C8B-B14F-4D97-AF65-F5344CB8AC3E}">
        <p14:creationId xmlns:p14="http://schemas.microsoft.com/office/powerpoint/2010/main" val="61328465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ABE1108-6423-4E53-85A1-817683043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Imagen 9" descr="Imagen que contiene sostener, esquiando, hombre, mujer">
            <a:extLst>
              <a:ext uri="{FF2B5EF4-FFF2-40B4-BE49-F238E27FC236}">
                <a16:creationId xmlns:a16="http://schemas.microsoft.com/office/drawing/2014/main" id="{92B4D168-555A-9806-7E18-AC2FA1E6D8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" b="118"/>
          <a:stretch>
            <a:fillRect/>
          </a:stretch>
        </p:blipFill>
        <p:spPr>
          <a:xfrm>
            <a:off x="447466" y="2480079"/>
            <a:ext cx="2883742" cy="1711568"/>
          </a:xfrm>
          <a:prstGeom prst="rect">
            <a:avLst/>
          </a:prstGeom>
        </p:spPr>
      </p:pic>
      <p:pic>
        <p:nvPicPr>
          <p:cNvPr id="8" name="Imagen 7" descr="Imagen que contiene transporte&#10;&#10;El contenido generado por IA puede ser incorrecto.">
            <a:extLst>
              <a:ext uri="{FF2B5EF4-FFF2-40B4-BE49-F238E27FC236}">
                <a16:creationId xmlns:a16="http://schemas.microsoft.com/office/drawing/2014/main" id="{CB764A3A-70A6-477F-8CCF-D7132C0FCC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27" r="7170" b="1"/>
          <a:stretch>
            <a:fillRect/>
          </a:stretch>
        </p:blipFill>
        <p:spPr>
          <a:xfrm>
            <a:off x="447466" y="631984"/>
            <a:ext cx="2673678" cy="171157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086E3C3-2C2C-E484-1CF9-F6D758F37107}"/>
              </a:ext>
            </a:extLst>
          </p:cNvPr>
          <p:cNvSpPr txBox="1"/>
          <p:nvPr/>
        </p:nvSpPr>
        <p:spPr>
          <a:xfrm>
            <a:off x="3894981" y="890954"/>
            <a:ext cx="7730197" cy="4607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300" dirty="0"/>
              <a:t> </a:t>
            </a:r>
            <a:r>
              <a:rPr lang="en-US" sz="1900" dirty="0"/>
              <a:t> </a:t>
            </a:r>
            <a:r>
              <a:rPr lang="en-US" sz="2600" dirty="0"/>
              <a:t> </a:t>
            </a:r>
            <a:r>
              <a:rPr lang="en-US" sz="3400" b="1" dirty="0" err="1"/>
              <a:t>Métodos</a:t>
            </a:r>
            <a:r>
              <a:rPr lang="en-US" sz="3400" b="1" dirty="0"/>
              <a:t> </a:t>
            </a:r>
            <a:r>
              <a:rPr lang="en-US" sz="3400" b="1" dirty="0" err="1"/>
              <a:t>Lineales</a:t>
            </a:r>
            <a:r>
              <a:rPr lang="en-US" sz="3400" b="1" dirty="0"/>
              <a:t> 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6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* </a:t>
            </a:r>
            <a:r>
              <a:rPr lang="en-US" sz="2600" b="1" u="sng" dirty="0" err="1"/>
              <a:t>Cálculo</a:t>
            </a:r>
            <a:r>
              <a:rPr lang="en-US" sz="2600" b="1" u="sng" dirty="0"/>
              <a:t> modal </a:t>
            </a:r>
            <a:r>
              <a:rPr lang="en-US" sz="2600" b="1" u="sng" dirty="0" err="1"/>
              <a:t>espectral</a:t>
            </a:r>
            <a:r>
              <a:rPr lang="en-US" sz="2600" b="1" u="sng" dirty="0"/>
              <a:t>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</a:t>
            </a:r>
            <a:r>
              <a:rPr lang="en-US" sz="2600" dirty="0" err="1"/>
              <a:t>Método</a:t>
            </a:r>
            <a:r>
              <a:rPr lang="en-US" sz="2600" dirty="0"/>
              <a:t> de </a:t>
            </a:r>
            <a:r>
              <a:rPr lang="en-US" sz="2600" dirty="0" err="1"/>
              <a:t>referencia</a:t>
            </a:r>
            <a:r>
              <a:rPr lang="en-US" sz="2600" dirty="0"/>
              <a:t> para </a:t>
            </a:r>
            <a:r>
              <a:rPr lang="en-US" sz="2600" dirty="0" err="1"/>
              <a:t>cualquier</a:t>
            </a:r>
            <a:r>
              <a:rPr lang="en-US" sz="2600" dirty="0"/>
              <a:t> </a:t>
            </a:r>
            <a:r>
              <a:rPr lang="en-US" sz="2600" dirty="0" err="1"/>
              <a:t>comportamiento</a:t>
            </a:r>
            <a:r>
              <a:rPr lang="en-US" sz="2600" dirty="0"/>
              <a:t> </a:t>
            </a:r>
            <a:r>
              <a:rPr lang="en-US" sz="2600" dirty="0" err="1"/>
              <a:t>adoptado</a:t>
            </a:r>
            <a:r>
              <a:rPr lang="en-US" sz="2600" dirty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</a:t>
            </a:r>
            <a:r>
              <a:rPr lang="en-US" sz="2600" dirty="0" err="1"/>
              <a:t>Utiliza</a:t>
            </a:r>
            <a:r>
              <a:rPr lang="en-US" sz="2600" dirty="0"/>
              <a:t> la </a:t>
            </a:r>
            <a:r>
              <a:rPr lang="en-US" sz="2600" dirty="0" err="1"/>
              <a:t>técnica</a:t>
            </a:r>
            <a:r>
              <a:rPr lang="en-US" sz="2600" dirty="0"/>
              <a:t> de </a:t>
            </a:r>
            <a:r>
              <a:rPr lang="en-US" sz="2600" dirty="0" err="1"/>
              <a:t>descomposición</a:t>
            </a:r>
            <a:r>
              <a:rPr lang="en-US" sz="2600" dirty="0"/>
              <a:t> modal (Lineal)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</a:t>
            </a:r>
            <a:r>
              <a:rPr lang="en-US" sz="2600" dirty="0" err="1"/>
              <a:t>Cálculo</a:t>
            </a:r>
            <a:r>
              <a:rPr lang="en-US" sz="2600" dirty="0"/>
              <a:t> </a:t>
            </a:r>
            <a:r>
              <a:rPr lang="en-US" sz="2600" dirty="0" err="1"/>
              <a:t>elástico</a:t>
            </a:r>
            <a:r>
              <a:rPr lang="en-US" sz="2600" dirty="0"/>
              <a:t> de </a:t>
            </a:r>
            <a:r>
              <a:rPr lang="en-US" sz="2600" dirty="0" err="1"/>
              <a:t>respuestas</a:t>
            </a:r>
            <a:r>
              <a:rPr lang="en-US" sz="2600" dirty="0"/>
              <a:t> </a:t>
            </a:r>
            <a:r>
              <a:rPr lang="en-US" sz="2600" dirty="0" err="1"/>
              <a:t>máximas</a:t>
            </a:r>
            <a:r>
              <a:rPr lang="en-US" sz="2600" dirty="0"/>
              <a:t> </a:t>
            </a:r>
            <a:r>
              <a:rPr lang="en-US" sz="2600" dirty="0" err="1"/>
              <a:t>en</a:t>
            </a:r>
            <a:r>
              <a:rPr lang="en-US" sz="2600" dirty="0"/>
              <a:t> </a:t>
            </a:r>
            <a:r>
              <a:rPr lang="en-US" sz="2600" dirty="0" err="1"/>
              <a:t>modos</a:t>
            </a:r>
            <a:r>
              <a:rPr lang="en-US" sz="2600" dirty="0"/>
              <a:t> </a:t>
            </a:r>
            <a:r>
              <a:rPr lang="en-US" sz="2600" dirty="0" err="1"/>
              <a:t>significativos</a:t>
            </a:r>
            <a:r>
              <a:rPr lang="en-US" sz="2600" dirty="0"/>
              <a:t>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</a:t>
            </a:r>
            <a:r>
              <a:rPr lang="en-US" sz="2600" dirty="0" err="1"/>
              <a:t>Utiliza</a:t>
            </a:r>
            <a:r>
              <a:rPr lang="en-US" sz="2600" dirty="0"/>
              <a:t> </a:t>
            </a:r>
            <a:r>
              <a:rPr lang="en-US" sz="2600" dirty="0" err="1"/>
              <a:t>espectros</a:t>
            </a:r>
            <a:r>
              <a:rPr lang="en-US" sz="2600" dirty="0"/>
              <a:t> de </a:t>
            </a:r>
            <a:r>
              <a:rPr lang="en-US" sz="2600" dirty="0" err="1"/>
              <a:t>respuesta</a:t>
            </a:r>
            <a:r>
              <a:rPr lang="en-US" sz="2600" dirty="0"/>
              <a:t> </a:t>
            </a:r>
            <a:r>
              <a:rPr lang="en-US" sz="2600" dirty="0" err="1"/>
              <a:t>elásticos</a:t>
            </a:r>
            <a:r>
              <a:rPr lang="en-US" sz="2600" dirty="0"/>
              <a:t> y </a:t>
            </a:r>
            <a:r>
              <a:rPr lang="en-US" sz="2600" dirty="0" err="1"/>
              <a:t>realiza</a:t>
            </a:r>
            <a:r>
              <a:rPr lang="en-US" sz="2600" dirty="0"/>
              <a:t> </a:t>
            </a:r>
            <a:r>
              <a:rPr lang="en-US" sz="2600" dirty="0" err="1"/>
              <a:t>combinación</a:t>
            </a:r>
            <a:r>
              <a:rPr lang="en-US" sz="2600" dirty="0"/>
              <a:t> posterior.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Para </a:t>
            </a:r>
            <a:r>
              <a:rPr lang="en-US" sz="2600" dirty="0" err="1"/>
              <a:t>comportamiento</a:t>
            </a:r>
            <a:r>
              <a:rPr lang="en-US" sz="2600" dirty="0"/>
              <a:t> </a:t>
            </a:r>
            <a:r>
              <a:rPr lang="en-US" sz="2600" dirty="0" err="1"/>
              <a:t>dúctil</a:t>
            </a:r>
            <a:r>
              <a:rPr lang="en-US" sz="2600" dirty="0"/>
              <a:t> o de </a:t>
            </a:r>
            <a:r>
              <a:rPr lang="en-US" sz="2600" dirty="0" err="1"/>
              <a:t>ductilidad</a:t>
            </a:r>
            <a:r>
              <a:rPr lang="en-US" sz="2600" dirty="0"/>
              <a:t> </a:t>
            </a:r>
            <a:r>
              <a:rPr lang="en-US" sz="2600" dirty="0" err="1"/>
              <a:t>limitada</a:t>
            </a:r>
            <a:r>
              <a:rPr lang="en-US" sz="2600" dirty="0"/>
              <a:t> (q&gt;1) </a:t>
            </a:r>
            <a:r>
              <a:rPr lang="en-US" sz="2600" dirty="0" err="1"/>
              <a:t>utiliza</a:t>
            </a:r>
            <a:r>
              <a:rPr lang="en-US" sz="2600" dirty="0"/>
              <a:t>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</a:t>
            </a:r>
            <a:r>
              <a:rPr lang="en-US" sz="2600" dirty="0" err="1"/>
              <a:t>espectros</a:t>
            </a:r>
            <a:r>
              <a:rPr lang="en-US" sz="2600" dirty="0"/>
              <a:t> </a:t>
            </a:r>
            <a:r>
              <a:rPr lang="en-US" sz="2600" dirty="0" err="1"/>
              <a:t>reducidos</a:t>
            </a:r>
            <a:r>
              <a:rPr lang="en-US" sz="2600" dirty="0"/>
              <a:t> o de </a:t>
            </a:r>
            <a:r>
              <a:rPr lang="en-US" sz="2600" dirty="0" err="1"/>
              <a:t>cálculo</a:t>
            </a:r>
            <a:r>
              <a:rPr lang="en-US" sz="2600" dirty="0"/>
              <a:t> Sar(T) = Sa(T)/q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Factor de </a:t>
            </a:r>
            <a:r>
              <a:rPr lang="en-US" sz="2600" dirty="0" err="1"/>
              <a:t>comportamiento</a:t>
            </a:r>
            <a:r>
              <a:rPr lang="en-US" sz="2600" dirty="0"/>
              <a:t> q . </a:t>
            </a:r>
            <a:r>
              <a:rPr lang="en-US" sz="2600" dirty="0" err="1"/>
              <a:t>Regularidad</a:t>
            </a:r>
            <a:r>
              <a:rPr lang="en-US" sz="2600" dirty="0"/>
              <a:t> p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endParaRPr lang="en-US" sz="2600" dirty="0"/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b="1" dirty="0"/>
              <a:t>* </a:t>
            </a:r>
            <a:r>
              <a:rPr lang="en-US" sz="2600" b="1" u="sng" dirty="0" err="1"/>
              <a:t>Método</a:t>
            </a:r>
            <a:r>
              <a:rPr lang="en-US" sz="2600" b="1" u="sng" dirty="0"/>
              <a:t> del Modo Fundamental: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 </a:t>
            </a:r>
            <a:r>
              <a:rPr lang="en-US" sz="2600" dirty="0" err="1"/>
              <a:t>Equivalente</a:t>
            </a:r>
            <a:r>
              <a:rPr lang="en-US" sz="2600" dirty="0"/>
              <a:t> al modal </a:t>
            </a:r>
            <a:r>
              <a:rPr lang="en-US" sz="2600" dirty="0" err="1"/>
              <a:t>pero</a:t>
            </a:r>
            <a:r>
              <a:rPr lang="en-US" sz="2600" dirty="0"/>
              <a:t> </a:t>
            </a:r>
            <a:r>
              <a:rPr lang="en-US" sz="2600" dirty="0" err="1"/>
              <a:t>simplificado</a:t>
            </a:r>
            <a:r>
              <a:rPr lang="en-US" sz="2600" dirty="0"/>
              <a:t> a 1gdl 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 </a:t>
            </a:r>
            <a:r>
              <a:rPr lang="en-US" sz="2600" dirty="0" err="1"/>
              <a:t>Análisis</a:t>
            </a:r>
            <a:r>
              <a:rPr lang="en-US" sz="2600" dirty="0"/>
              <a:t> </a:t>
            </a:r>
            <a:r>
              <a:rPr lang="en-US" sz="2600" dirty="0" err="1"/>
              <a:t>espectral</a:t>
            </a:r>
            <a:r>
              <a:rPr lang="en-US" sz="2600" dirty="0"/>
              <a:t> </a:t>
            </a:r>
            <a:r>
              <a:rPr lang="en-US" sz="2600" dirty="0" err="1"/>
              <a:t>independiente</a:t>
            </a:r>
            <a:r>
              <a:rPr lang="en-US" sz="2600" dirty="0"/>
              <a:t> </a:t>
            </a:r>
            <a:r>
              <a:rPr lang="en-US" sz="2600" dirty="0" err="1"/>
              <a:t>en</a:t>
            </a:r>
            <a:r>
              <a:rPr lang="en-US" sz="2600" dirty="0"/>
              <a:t> </a:t>
            </a:r>
            <a:r>
              <a:rPr lang="en-US" sz="2600" dirty="0" err="1"/>
              <a:t>sentido</a:t>
            </a:r>
            <a:r>
              <a:rPr lang="en-US" sz="2600" dirty="0"/>
              <a:t> </a:t>
            </a:r>
            <a:r>
              <a:rPr lang="en-US" sz="2600" dirty="0" err="1"/>
              <a:t>longi</a:t>
            </a:r>
            <a:r>
              <a:rPr lang="en-US" sz="2600" dirty="0"/>
              <a:t>-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 </a:t>
            </a:r>
            <a:r>
              <a:rPr lang="en-US" sz="2600" dirty="0" err="1"/>
              <a:t>tudinal</a:t>
            </a:r>
            <a:r>
              <a:rPr lang="en-US" sz="2600" dirty="0"/>
              <a:t> y transversal.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600" dirty="0"/>
              <a:t>    </a:t>
            </a:r>
            <a:r>
              <a:rPr lang="en-US" sz="2600" dirty="0" err="1"/>
              <a:t>Modelo</a:t>
            </a:r>
            <a:r>
              <a:rPr lang="en-US" sz="2600" dirty="0"/>
              <a:t> de </a:t>
            </a:r>
            <a:r>
              <a:rPr lang="en-US" sz="2600" dirty="0" err="1"/>
              <a:t>Tablero</a:t>
            </a:r>
            <a:r>
              <a:rPr lang="en-US" sz="2600" dirty="0"/>
              <a:t> </a:t>
            </a:r>
            <a:r>
              <a:rPr lang="en-US" sz="2600" dirty="0" err="1"/>
              <a:t>Rígido</a:t>
            </a:r>
            <a:r>
              <a:rPr lang="en-US" sz="2600" dirty="0"/>
              <a:t> y Flexible y Pila </a:t>
            </a:r>
            <a:r>
              <a:rPr lang="en-US" sz="2600" dirty="0" err="1"/>
              <a:t>aislada</a:t>
            </a:r>
            <a:r>
              <a:rPr lang="en-US" sz="2600" dirty="0"/>
              <a:t>.</a:t>
            </a:r>
          </a:p>
        </p:txBody>
      </p:sp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D71070A-DBA9-E7B8-E9A1-026F41D664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rgbClr val="FFFFFF"/>
                </a:solidFill>
              </a:rPr>
              <a:t>Septiembre</a:t>
            </a:r>
            <a:r>
              <a:rPr lang="en-US" dirty="0">
                <a:solidFill>
                  <a:srgbClr val="FFFFFF"/>
                </a:solidFill>
              </a:rPr>
              <a:t>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EE21A28-3102-F413-2616-B2646D11B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33366" y="6356350"/>
            <a:ext cx="4114800" cy="365125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“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Curso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Sísmico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de Puentes”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Impartido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por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Julián Díaz del Valle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en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kern="1200" dirty="0" err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el</a:t>
            </a: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312F400-A0CD-1F7A-4756-AEDAC3D1C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n-US" smtClean="0"/>
              <a:pPr>
                <a:spcAft>
                  <a:spcPts val="600"/>
                </a:spcAft>
              </a:pPr>
              <a:t>54</a:t>
            </a:fld>
            <a:endParaRPr lang="en-US"/>
          </a:p>
        </p:txBody>
      </p:sp>
      <p:pic>
        <p:nvPicPr>
          <p:cNvPr id="14" name="Imagen 13" descr="Imagen que contiene colorido, a rayas, papalote, interior&#10;&#10;El contenido generado por IA puede ser incorrecto.">
            <a:extLst>
              <a:ext uri="{FF2B5EF4-FFF2-40B4-BE49-F238E27FC236}">
                <a16:creationId xmlns:a16="http://schemas.microsoft.com/office/drawing/2014/main" id="{3E0E0B14-1A54-43CB-67A6-CA9CEEF69B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66" y="4191647"/>
            <a:ext cx="2838846" cy="1562318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774C39E7-BF71-6E49-E339-8DC78A8DB437}"/>
              </a:ext>
            </a:extLst>
          </p:cNvPr>
          <p:cNvSpPr txBox="1"/>
          <p:nvPr/>
        </p:nvSpPr>
        <p:spPr>
          <a:xfrm>
            <a:off x="1214918" y="1763388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98,6%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FC892ADB-4645-DB6C-7AD8-593A0960B17E}"/>
              </a:ext>
            </a:extLst>
          </p:cNvPr>
          <p:cNvSpPr txBox="1"/>
          <p:nvPr/>
        </p:nvSpPr>
        <p:spPr>
          <a:xfrm>
            <a:off x="1469023" y="4972806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O%</a:t>
            </a:r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B2C7D110-79B4-8031-CAE8-C1444ECA25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9061" y="3532647"/>
            <a:ext cx="1714739" cy="230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1200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D021C82-2B71-1E27-3C74-2E807AABC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8E4A69F-22C9-8635-15BC-E9B0F73C6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4803A71-06AE-A8C3-34F6-BCF3BE116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55</a:t>
            </a:fld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957DB71-1788-B8F7-F5A9-8205779CF136}"/>
              </a:ext>
            </a:extLst>
          </p:cNvPr>
          <p:cNvSpPr txBox="1"/>
          <p:nvPr/>
        </p:nvSpPr>
        <p:spPr>
          <a:xfrm>
            <a:off x="2930769" y="872423"/>
            <a:ext cx="6330462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/>
              <a:t>   </a:t>
            </a:r>
            <a:r>
              <a:rPr lang="es-ES" sz="2400" b="1" dirty="0"/>
              <a:t> Métodos No Lineales :</a:t>
            </a:r>
          </a:p>
          <a:p>
            <a:endParaRPr lang="es-ES" b="1" dirty="0"/>
          </a:p>
          <a:p>
            <a:pPr marL="0" indent="0">
              <a:buNone/>
            </a:pPr>
            <a:r>
              <a:rPr lang="es-ES" dirty="0"/>
              <a:t> *</a:t>
            </a:r>
            <a:r>
              <a:rPr lang="es-ES" b="1" dirty="0"/>
              <a:t> Método dinámico no lineal:</a:t>
            </a:r>
          </a:p>
          <a:p>
            <a:pPr marL="0" indent="0">
              <a:buNone/>
            </a:pPr>
            <a:endParaRPr lang="es-ES" b="1" dirty="0"/>
          </a:p>
          <a:p>
            <a:pPr marL="0" indent="0">
              <a:buNone/>
            </a:pPr>
            <a:r>
              <a:rPr lang="es-ES" b="1" dirty="0"/>
              <a:t>    </a:t>
            </a:r>
            <a:r>
              <a:rPr lang="es-ES" dirty="0"/>
              <a:t>Integración numérica de </a:t>
            </a:r>
            <a:r>
              <a:rPr lang="es-ES" dirty="0" err="1"/>
              <a:t>acelerogramas</a:t>
            </a:r>
            <a:r>
              <a:rPr lang="es-ES" dirty="0"/>
              <a:t> de ecuaciones de  </a:t>
            </a:r>
          </a:p>
          <a:p>
            <a:pPr marL="0" indent="0">
              <a:buNone/>
            </a:pPr>
            <a:r>
              <a:rPr lang="es-ES" dirty="0"/>
              <a:t>    equilibrio dinámico (Ejemplo. en siguiente diapositiva)</a:t>
            </a:r>
          </a:p>
          <a:p>
            <a:pPr marL="0" indent="0">
              <a:buNone/>
            </a:pPr>
            <a:r>
              <a:rPr lang="es-ES" dirty="0"/>
              <a:t>    Para profundizar en el comportamiento </a:t>
            </a:r>
            <a:r>
              <a:rPr lang="es-ES" dirty="0" err="1"/>
              <a:t>postelástico</a:t>
            </a:r>
            <a:r>
              <a:rPr lang="es-ES" dirty="0"/>
              <a:t>.</a:t>
            </a:r>
          </a:p>
          <a:p>
            <a:pPr marL="0" indent="0">
              <a:buNone/>
            </a:pPr>
            <a:r>
              <a:rPr lang="es-ES" dirty="0"/>
              <a:t>    Comprobar ductilidades supuestas.</a:t>
            </a:r>
          </a:p>
          <a:p>
            <a:pPr marL="0" indent="0">
              <a:buNone/>
            </a:pPr>
            <a:r>
              <a:rPr lang="es-ES" dirty="0"/>
              <a:t>    Analizar dispositivos no lineales (Amortiguadores FVD </a:t>
            </a:r>
            <a:r>
              <a:rPr lang="es-ES" dirty="0" err="1"/>
              <a:t>etc</a:t>
            </a:r>
            <a:r>
              <a:rPr lang="es-ES" dirty="0"/>
              <a:t>).</a:t>
            </a:r>
          </a:p>
          <a:p>
            <a:pPr marL="0" indent="0">
              <a:buNone/>
            </a:pPr>
            <a:r>
              <a:rPr lang="es-ES" dirty="0"/>
              <a:t>    Siempre después de análisis modal linealizado.</a:t>
            </a:r>
          </a:p>
          <a:p>
            <a:pPr marL="0" indent="0">
              <a:buNone/>
            </a:pPr>
            <a:endParaRPr lang="es-ES" dirty="0"/>
          </a:p>
          <a:p>
            <a:r>
              <a:rPr lang="es-ES" dirty="0"/>
              <a:t> * </a:t>
            </a:r>
            <a:r>
              <a:rPr lang="es-ES" b="1" dirty="0"/>
              <a:t>Método estático no lineal :</a:t>
            </a:r>
          </a:p>
          <a:p>
            <a:r>
              <a:rPr lang="es-ES" b="1" dirty="0"/>
              <a:t>     </a:t>
            </a:r>
            <a:r>
              <a:rPr lang="es-ES" dirty="0"/>
              <a:t>.</a:t>
            </a:r>
          </a:p>
          <a:p>
            <a:r>
              <a:rPr lang="es-ES" dirty="0"/>
              <a:t>     Técnica </a:t>
            </a:r>
            <a:r>
              <a:rPr lang="es-ES" dirty="0" err="1"/>
              <a:t>Pushover</a:t>
            </a:r>
            <a:r>
              <a:rPr lang="es-ES" dirty="0"/>
              <a:t> : Cargas gravitatorias fijas + horizontales</a:t>
            </a:r>
          </a:p>
          <a:p>
            <a:r>
              <a:rPr lang="es-ES" dirty="0"/>
              <a:t>     crecientes hasta inestabilidad o colapso .</a:t>
            </a:r>
          </a:p>
          <a:p>
            <a:r>
              <a:rPr lang="es-ES" dirty="0"/>
              <a:t>     Genera modelos bilineales y elásticos equivalentes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658289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0155189-D96C-4527-B0EC-654B946BE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A8FE3E3-BFBC-C765-DD21-5FAC975031F5}"/>
              </a:ext>
            </a:extLst>
          </p:cNvPr>
          <p:cNvSpPr txBox="1"/>
          <p:nvPr/>
        </p:nvSpPr>
        <p:spPr>
          <a:xfrm>
            <a:off x="1198181" y="557189"/>
            <a:ext cx="9795637" cy="59167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dirty="0" err="1">
                <a:latin typeface="+mj-lt"/>
                <a:ea typeface="+mj-ea"/>
                <a:cs typeface="+mj-cs"/>
              </a:rPr>
              <a:t>Ejemplo</a:t>
            </a:r>
            <a:r>
              <a:rPr lang="en-US" sz="2400" b="1" dirty="0">
                <a:latin typeface="+mj-lt"/>
                <a:ea typeface="+mj-ea"/>
                <a:cs typeface="+mj-cs"/>
              </a:rPr>
              <a:t> del </a:t>
            </a:r>
            <a:r>
              <a:rPr lang="en-US" sz="2400" b="1" dirty="0" err="1">
                <a:latin typeface="+mj-lt"/>
                <a:ea typeface="+mj-ea"/>
                <a:cs typeface="+mj-cs"/>
              </a:rPr>
              <a:t>Método</a:t>
            </a:r>
            <a:r>
              <a:rPr lang="en-US" sz="2400" b="1" dirty="0">
                <a:latin typeface="+mj-lt"/>
                <a:ea typeface="+mj-ea"/>
                <a:cs typeface="+mj-cs"/>
              </a:rPr>
              <a:t> </a:t>
            </a:r>
            <a:r>
              <a:rPr lang="en-US" sz="2400" b="1" dirty="0" err="1">
                <a:latin typeface="+mj-lt"/>
                <a:ea typeface="+mj-ea"/>
                <a:cs typeface="+mj-cs"/>
              </a:rPr>
              <a:t>dinámico</a:t>
            </a:r>
            <a:r>
              <a:rPr lang="en-US" sz="2400" b="1" dirty="0">
                <a:latin typeface="+mj-lt"/>
                <a:ea typeface="+mj-ea"/>
                <a:cs typeface="+mj-cs"/>
              </a:rPr>
              <a:t> No Lineal</a:t>
            </a:r>
            <a:r>
              <a:rPr lang="en-US" sz="4800" dirty="0"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E8248F18-2C77-9826-8F9E-AE0598D90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74" y="1706051"/>
            <a:ext cx="2614354" cy="3960458"/>
          </a:xfrm>
          <a:prstGeom prst="rect">
            <a:avLst/>
          </a:prstGeom>
        </p:spPr>
      </p:pic>
      <p:pic>
        <p:nvPicPr>
          <p:cNvPr id="6" name="Imagen 5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FC087FDF-72B6-A112-5AAD-5666987563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565" y="2391185"/>
            <a:ext cx="4495364" cy="2915106"/>
          </a:xfrm>
          <a:prstGeom prst="rect">
            <a:avLst/>
          </a:prstGeom>
        </p:spPr>
      </p:pic>
      <p:pic>
        <p:nvPicPr>
          <p:cNvPr id="10" name="Imagen 9" descr="Un conjunto de letras blancas en un fondo blanco&#10;&#10;El contenido generado por IA puede ser incorrecto.">
            <a:extLst>
              <a:ext uri="{FF2B5EF4-FFF2-40B4-BE49-F238E27FC236}">
                <a16:creationId xmlns:a16="http://schemas.microsoft.com/office/drawing/2014/main" id="{A7241E26-1599-A76F-230A-A76DFCDE55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4592" y="2669354"/>
            <a:ext cx="4692962" cy="2668153"/>
          </a:xfrm>
          <a:prstGeom prst="rect">
            <a:avLst/>
          </a:prstGeom>
        </p:spPr>
      </p:pic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0F1FE04-7BA4-1AAE-B414-E43928EB910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58A6484-E167-9FEA-4775-0ED0B90BA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06BBEE-AF04-1BF4-192F-D2988DC20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0AF58FD6-0DD1-48E2-ADC0-39765AFFA200}" type="slidenum">
              <a:rPr lang="en-US" smtClean="0"/>
              <a:pPr>
                <a:spcAft>
                  <a:spcPts val="600"/>
                </a:spcAft>
              </a:pPr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0845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2EFB726-DBF3-8C00-5153-01F3EF8CB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A7B52A1-AACA-BD83-C1D2-6BEC4B005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EBD4-B2F2-3124-8967-5C413B414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57</a:t>
            </a:fld>
            <a:endParaRPr lang="es-ES"/>
          </a:p>
        </p:txBody>
      </p:sp>
      <p:pic>
        <p:nvPicPr>
          <p:cNvPr id="6" name="Imagen 5" descr="Texto&#10;&#10;El contenido generado por IA puede ser incorrecto.">
            <a:extLst>
              <a:ext uri="{FF2B5EF4-FFF2-40B4-BE49-F238E27FC236}">
                <a16:creationId xmlns:a16="http://schemas.microsoft.com/office/drawing/2014/main" id="{1D5C74A0-1D88-F18A-E8B5-EDFA5BCA9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02" y="1439469"/>
            <a:ext cx="2934109" cy="943107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23C37792-E0C1-6686-78E2-FB427BCA33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08" y="2342857"/>
            <a:ext cx="1267002" cy="438211"/>
          </a:xfrm>
          <a:prstGeom prst="rect">
            <a:avLst/>
          </a:prstGeom>
        </p:spPr>
      </p:pic>
      <p:pic>
        <p:nvPicPr>
          <p:cNvPr id="12" name="Imagen 11" descr="Imagen que contiene Gráfico&#10;&#10;El contenido generado por IA puede ser incorrecto.">
            <a:extLst>
              <a:ext uri="{FF2B5EF4-FFF2-40B4-BE49-F238E27FC236}">
                <a16:creationId xmlns:a16="http://schemas.microsoft.com/office/drawing/2014/main" id="{D0B21B79-F9E3-2881-35B5-9577B41A31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17" y="3598575"/>
            <a:ext cx="1867161" cy="609685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F773E61-3565-33FE-C604-4C1C8CFA50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3" y="4685831"/>
            <a:ext cx="2648320" cy="352474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9DB6479-781C-9B51-C749-2F811BC29D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2197" y="5075241"/>
            <a:ext cx="1651357" cy="365125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BEDE2C85-C7F1-2F20-4A16-225DBF3748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08" y="2794337"/>
            <a:ext cx="4191585" cy="42868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5EF5324-CD27-BAEA-1A9A-AC0A12E3C1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7135" y="615431"/>
            <a:ext cx="5601482" cy="4041577"/>
          </a:xfrm>
          <a:prstGeom prst="rect">
            <a:avLst/>
          </a:prstGeom>
        </p:spPr>
      </p:pic>
      <p:pic>
        <p:nvPicPr>
          <p:cNvPr id="9" name="Imagen 8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B5C0885C-D5A3-1206-75D5-936055312A8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17" y="4152838"/>
            <a:ext cx="3248478" cy="485843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651A334-5B12-526D-DDD6-6373ECE329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53" y="5120441"/>
            <a:ext cx="5334744" cy="476316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07096DEF-2EB5-2966-DCA9-8592477C366A}"/>
              </a:ext>
            </a:extLst>
          </p:cNvPr>
          <p:cNvSpPr txBox="1"/>
          <p:nvPr/>
        </p:nvSpPr>
        <p:spPr>
          <a:xfrm>
            <a:off x="602402" y="3249559"/>
            <a:ext cx="208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Modelo No Lineal :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BD68985-3CEE-164B-A1ED-AF117507054F}"/>
              </a:ext>
            </a:extLst>
          </p:cNvPr>
          <p:cNvSpPr txBox="1"/>
          <p:nvPr/>
        </p:nvSpPr>
        <p:spPr>
          <a:xfrm>
            <a:off x="622553" y="548740"/>
            <a:ext cx="36010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Integración por diferencias finitas   :</a:t>
            </a:r>
          </a:p>
          <a:p>
            <a:endParaRPr lang="es-ES" dirty="0"/>
          </a:p>
          <a:p>
            <a:r>
              <a:rPr lang="es-ES" dirty="0"/>
              <a:t>Modelo Lineal 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DF8AE07-0C76-4389-142C-93830906724A}"/>
              </a:ext>
            </a:extLst>
          </p:cNvPr>
          <p:cNvSpPr txBox="1"/>
          <p:nvPr/>
        </p:nvSpPr>
        <p:spPr>
          <a:xfrm>
            <a:off x="6586475" y="4751109"/>
            <a:ext cx="5082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Técnicas </a:t>
            </a:r>
            <a:r>
              <a:rPr lang="es-ES" dirty="0" err="1"/>
              <a:t>númericas</a:t>
            </a:r>
            <a:r>
              <a:rPr lang="es-ES" dirty="0"/>
              <a:t> de resolución de  </a:t>
            </a:r>
            <a:r>
              <a:rPr lang="es-ES" dirty="0" err="1"/>
              <a:t>ec.del</a:t>
            </a:r>
            <a:r>
              <a:rPr lang="es-ES" dirty="0"/>
              <a:t> </a:t>
            </a:r>
            <a:r>
              <a:rPr lang="es-ES" dirty="0" err="1"/>
              <a:t>movto</a:t>
            </a:r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4625D8D-4165-7198-BFCB-0F8226006BC4}"/>
              </a:ext>
            </a:extLst>
          </p:cNvPr>
          <p:cNvSpPr txBox="1"/>
          <p:nvPr/>
        </p:nvSpPr>
        <p:spPr>
          <a:xfrm>
            <a:off x="6992418" y="5406929"/>
            <a:ext cx="42709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Esquemas implícitos : Newmark, Wilson, </a:t>
            </a:r>
            <a:r>
              <a:rPr lang="es-ES" sz="1600" dirty="0" err="1"/>
              <a:t>Houbolt</a:t>
            </a:r>
            <a:endParaRPr lang="es-ES" sz="1600" dirty="0"/>
          </a:p>
          <a:p>
            <a:r>
              <a:rPr lang="es-ES" sz="1600" dirty="0"/>
              <a:t>     Esquemas explícitos : Diferencias centrales</a:t>
            </a:r>
          </a:p>
        </p:txBody>
      </p:sp>
      <p:pic>
        <p:nvPicPr>
          <p:cNvPr id="19" name="Imagen 18" descr="Gráfico&#10;&#10;El contenido generado por IA puede ser incorrecto.">
            <a:extLst>
              <a:ext uri="{FF2B5EF4-FFF2-40B4-BE49-F238E27FC236}">
                <a16:creationId xmlns:a16="http://schemas.microsoft.com/office/drawing/2014/main" id="{A75E0FE2-BA6D-2DDE-8441-2982C33B96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360" y="2317467"/>
            <a:ext cx="4039164" cy="5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7280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C985738-B466-3DD0-1A0D-949BC3030E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22858AA-4514-1EA4-4E93-4218E0A61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9F7CEA8-1684-90C2-F042-95EEBF5B0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58</a:t>
            </a:fld>
            <a:endParaRPr lang="es-ES"/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18F1DFC9-33BD-8B3A-BAF0-64E7DF0A1C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954" y="3352610"/>
            <a:ext cx="3798606" cy="2763974"/>
          </a:xfrm>
          <a:prstGeom prst="rect">
            <a:avLst/>
          </a:prstGeom>
        </p:spPr>
      </p:pic>
      <p:pic>
        <p:nvPicPr>
          <p:cNvPr id="8" name="Imagen 7" descr="Imagen que contiene objeto, antena">
            <a:extLst>
              <a:ext uri="{FF2B5EF4-FFF2-40B4-BE49-F238E27FC236}">
                <a16:creationId xmlns:a16="http://schemas.microsoft.com/office/drawing/2014/main" id="{A6FAF546-F1D2-6020-8D44-3E28329FFA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83" y="307007"/>
            <a:ext cx="4407877" cy="3121993"/>
          </a:xfrm>
          <a:prstGeom prst="rect">
            <a:avLst/>
          </a:prstGeom>
        </p:spPr>
      </p:pic>
      <p:pic>
        <p:nvPicPr>
          <p:cNvPr id="10" name="Imagen 9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23BE33D8-4032-ABD1-8EEA-B25C7AD81F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020" y="3112844"/>
            <a:ext cx="4407877" cy="3131411"/>
          </a:xfrm>
          <a:prstGeom prst="rect">
            <a:avLst/>
          </a:prstGeom>
        </p:spPr>
      </p:pic>
      <p:pic>
        <p:nvPicPr>
          <p:cNvPr id="7" name="Imagen 6" descr="Gráfico, Gráfico de líneas">
            <a:extLst>
              <a:ext uri="{FF2B5EF4-FFF2-40B4-BE49-F238E27FC236}">
                <a16:creationId xmlns:a16="http://schemas.microsoft.com/office/drawing/2014/main" id="{BF3138F7-4805-70A1-243F-14690D81181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578" y="47440"/>
            <a:ext cx="4550759" cy="3065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29142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A2831-85D3-6D56-0122-18D04ACD2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94EC57E7-19EC-8E25-42B9-37E9C525B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F405AF9-907D-200C-87FE-4402CE1D91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8B803CA-C721-56EB-6791-4AA498D80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59</a:t>
            </a:fld>
            <a:endParaRPr lang="es-ES"/>
          </a:p>
        </p:txBody>
      </p:sp>
      <p:pic>
        <p:nvPicPr>
          <p:cNvPr id="6" name="Imagen 5" descr="Diagrama">
            <a:extLst>
              <a:ext uri="{FF2B5EF4-FFF2-40B4-BE49-F238E27FC236}">
                <a16:creationId xmlns:a16="http://schemas.microsoft.com/office/drawing/2014/main" id="{2EE5FBC7-7B84-0A47-D555-A2017545F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30" y="1104575"/>
            <a:ext cx="4363059" cy="1991003"/>
          </a:xfrm>
          <a:prstGeom prst="rect">
            <a:avLst/>
          </a:prstGeom>
        </p:spPr>
      </p:pic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7DA0C874-CDF9-B100-D4C0-3FED19CFE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65" y="3491505"/>
            <a:ext cx="4620270" cy="2657846"/>
          </a:xfrm>
          <a:prstGeom prst="rect">
            <a:avLst/>
          </a:prstGeom>
        </p:spPr>
      </p:pic>
      <p:pic>
        <p:nvPicPr>
          <p:cNvPr id="10" name="Imagen 9" descr="Diagrama&#10;&#10;El contenido generado por IA puede ser incorrecto.">
            <a:extLst>
              <a:ext uri="{FF2B5EF4-FFF2-40B4-BE49-F238E27FC236}">
                <a16:creationId xmlns:a16="http://schemas.microsoft.com/office/drawing/2014/main" id="{72C84298-3903-A1B8-333E-3D0ACCDE89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46" y="3548663"/>
            <a:ext cx="4601217" cy="2600688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895281BE-991F-12C8-FC21-4DC01D758AC2}"/>
              </a:ext>
            </a:extLst>
          </p:cNvPr>
          <p:cNvSpPr txBox="1"/>
          <p:nvPr/>
        </p:nvSpPr>
        <p:spPr>
          <a:xfrm>
            <a:off x="3581400" y="246984"/>
            <a:ext cx="51736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Ejemplo del Método estático No Lineal</a:t>
            </a:r>
          </a:p>
        </p:txBody>
      </p:sp>
    </p:spTree>
    <p:extLst>
      <p:ext uri="{BB962C8B-B14F-4D97-AF65-F5344CB8AC3E}">
        <p14:creationId xmlns:p14="http://schemas.microsoft.com/office/powerpoint/2010/main" val="12983272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B39BBE-83D3-A3D8-4E24-20C10F7DF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431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/>
              <a:t>Placas de la corteza terrestre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2EB193-2C24-6C35-2D4B-D12BF9260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2359B40-25BD-1A9D-D16C-2361D03E2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42CD03-78EA-7DEF-ABB0-A8087816B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</a:t>
            </a:fld>
            <a:endParaRPr lang="es-ES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33A2E79-3A90-5072-6864-F0E7442A133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1140178"/>
            <a:ext cx="10405533" cy="503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3773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514ACFC-FC89-F593-A333-A609B8982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98CA8E8-774B-0591-A412-A701CEC43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F481C9-34BB-85F9-A7EE-BE1524B7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60</a:t>
            </a:fld>
            <a:endParaRPr lang="es-ES"/>
          </a:p>
        </p:txBody>
      </p:sp>
      <p:pic>
        <p:nvPicPr>
          <p:cNvPr id="7" name="Imagen 6" descr="Diagrama&#10;&#10;El contenido generado por IA puede ser incorrecto.">
            <a:extLst>
              <a:ext uri="{FF2B5EF4-FFF2-40B4-BE49-F238E27FC236}">
                <a16:creationId xmlns:a16="http://schemas.microsoft.com/office/drawing/2014/main" id="{C380071B-C7DE-832F-218A-239345AA9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978" y="1921149"/>
            <a:ext cx="1714739" cy="2305372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75F86C9-871E-2815-29E7-8CDB87FBA072}"/>
              </a:ext>
            </a:extLst>
          </p:cNvPr>
          <p:cNvSpPr txBox="1"/>
          <p:nvPr/>
        </p:nvSpPr>
        <p:spPr>
          <a:xfrm>
            <a:off x="854467" y="480950"/>
            <a:ext cx="912773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/>
              <a:t>                 Método del Modo Fundamental</a:t>
            </a:r>
          </a:p>
          <a:p>
            <a:endParaRPr lang="es-ES" dirty="0"/>
          </a:p>
          <a:p>
            <a:r>
              <a:rPr lang="es-ES" dirty="0"/>
              <a:t>Igual a Método modal espectral con 1 solo </a:t>
            </a:r>
            <a:r>
              <a:rPr lang="es-ES" dirty="0" err="1"/>
              <a:t>gdl</a:t>
            </a:r>
            <a:r>
              <a:rPr lang="es-ES" dirty="0"/>
              <a:t> (desacoplado por cada dirección x, y)</a:t>
            </a:r>
          </a:p>
          <a:p>
            <a:r>
              <a:rPr lang="es-ES" dirty="0"/>
              <a:t>Dirección longitudinal (x) : Tablero continuo y recto. Masa pilas &lt; Masa tablero / 5</a:t>
            </a:r>
          </a:p>
          <a:p>
            <a:r>
              <a:rPr lang="es-ES" dirty="0"/>
              <a:t>Dirección transversal (y)  : </a:t>
            </a:r>
            <a:r>
              <a:rPr lang="es-ES" dirty="0" err="1"/>
              <a:t>eo</a:t>
            </a:r>
            <a:r>
              <a:rPr lang="es-ES" dirty="0"/>
              <a:t> =centro de rigidez de las pilas-centro de masas del tablero &lt; L/20</a:t>
            </a:r>
          </a:p>
          <a:p>
            <a:r>
              <a:rPr lang="es-ES" b="1" dirty="0"/>
              <a:t>Modelo de Tablero Rígido:</a:t>
            </a:r>
          </a:p>
          <a:p>
            <a:r>
              <a:rPr lang="es-ES" dirty="0"/>
              <a:t>En dirección longitudinal casi siempre.</a:t>
            </a:r>
          </a:p>
          <a:p>
            <a:r>
              <a:rPr lang="es-ES" dirty="0"/>
              <a:t>En dirección transversal  L/B&lt;4   </a:t>
            </a:r>
            <a:r>
              <a:rPr lang="es-ES" dirty="0" err="1"/>
              <a:t>ó</a:t>
            </a:r>
            <a:r>
              <a:rPr lang="es-ES" dirty="0"/>
              <a:t>   </a:t>
            </a:r>
            <a:r>
              <a:rPr lang="es-ES" dirty="0" err="1">
                <a:latin typeface="Symbol" panose="05050102010706020507" pitchFamily="18" charset="2"/>
              </a:rPr>
              <a:t>D</a:t>
            </a:r>
            <a:r>
              <a:rPr lang="es-ES" dirty="0" err="1"/>
              <a:t>d</a:t>
            </a:r>
            <a:r>
              <a:rPr lang="es-ES" dirty="0"/>
              <a:t>/dm&lt;0.20  (Indeformable)</a:t>
            </a:r>
          </a:p>
          <a:p>
            <a:r>
              <a:rPr lang="es-ES" dirty="0"/>
              <a:t>Fuerza = Masa*Aceleración :                                  ;                  Periodo  :     </a:t>
            </a:r>
          </a:p>
          <a:p>
            <a:r>
              <a:rPr lang="es-ES"/>
              <a:t>Fuerza </a:t>
            </a:r>
            <a:r>
              <a:rPr lang="es-ES" dirty="0"/>
              <a:t>en cada pila proporcional a su rigidez  ;    </a:t>
            </a:r>
            <a:r>
              <a:rPr lang="es-ES" dirty="0" err="1"/>
              <a:t>Torsor</a:t>
            </a:r>
            <a:r>
              <a:rPr lang="es-ES" dirty="0"/>
              <a:t> =</a:t>
            </a:r>
          </a:p>
          <a:p>
            <a:r>
              <a:rPr lang="es-ES" b="1" dirty="0"/>
              <a:t>Modelo de Tablero Flexible:</a:t>
            </a:r>
          </a:p>
          <a:p>
            <a:r>
              <a:rPr lang="es-ES" dirty="0"/>
              <a:t>Tablero deformable = Viga - discretizada en N nudos- sobre NV+1 apoyos elásticos. </a:t>
            </a:r>
          </a:p>
          <a:p>
            <a:r>
              <a:rPr lang="es-ES" dirty="0"/>
              <a:t>Los pesos Gi corresponden a la parte de G que tributa sobre el nudo i. (Mi=Gi/g)</a:t>
            </a:r>
          </a:p>
          <a:p>
            <a:r>
              <a:rPr lang="es-ES" dirty="0"/>
              <a:t>La distribución de desplazamientos di indica la deformación del tablero</a:t>
            </a:r>
          </a:p>
          <a:p>
            <a:r>
              <a:rPr lang="es-ES" dirty="0"/>
              <a:t>Los apoyos elásticos serán de rigidez Ki igual a las de las pilas y estribos</a:t>
            </a:r>
          </a:p>
          <a:p>
            <a:r>
              <a:rPr lang="es-ES" dirty="0"/>
              <a:t>Periodo según fórmula Rayleigh </a:t>
            </a:r>
            <a:r>
              <a:rPr lang="es-ES" dirty="0">
                <a:sym typeface="Wingdings" panose="05000000000000000000" pitchFamily="2" charset="2"/>
              </a:rPr>
              <a:t></a:t>
            </a:r>
            <a:r>
              <a:rPr lang="es-ES" dirty="0"/>
              <a:t>………………………………………………………  </a:t>
            </a:r>
            <a:r>
              <a:rPr lang="es-ES" dirty="0">
                <a:sym typeface="Wingdings" panose="05000000000000000000" pitchFamily="2" charset="2"/>
              </a:rPr>
              <a:t></a:t>
            </a:r>
            <a:endParaRPr lang="es-ES" dirty="0"/>
          </a:p>
          <a:p>
            <a:r>
              <a:rPr lang="es-ES" dirty="0"/>
              <a:t>Fuerza sobre pila i = Reacción apoyo elástico </a:t>
            </a:r>
          </a:p>
          <a:p>
            <a:r>
              <a:rPr lang="es-ES" b="1" dirty="0"/>
              <a:t>Modelo de Pila Aislada:</a:t>
            </a:r>
          </a:p>
          <a:p>
            <a:endParaRPr lang="es-ES" b="1" dirty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9" name="Imagen 8" descr="Texto&#10;&#10;El contenido generado por IA puede ser incorrecto.">
            <a:extLst>
              <a:ext uri="{FF2B5EF4-FFF2-40B4-BE49-F238E27FC236}">
                <a16:creationId xmlns:a16="http://schemas.microsoft.com/office/drawing/2014/main" id="{594D6796-6708-BFEE-FAB4-3DDCC359A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320" y="4672574"/>
            <a:ext cx="1368749" cy="784363"/>
          </a:xfrm>
          <a:prstGeom prst="rect">
            <a:avLst/>
          </a:prstGeom>
        </p:spPr>
      </p:pic>
      <p:pic>
        <p:nvPicPr>
          <p:cNvPr id="11" name="Imagen 10" descr="Texto&#10;&#10;El contenido generado por IA puede ser incorrecto.">
            <a:extLst>
              <a:ext uri="{FF2B5EF4-FFF2-40B4-BE49-F238E27FC236}">
                <a16:creationId xmlns:a16="http://schemas.microsoft.com/office/drawing/2014/main" id="{24D1E268-B256-2303-F994-90BF8CF744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469" y="5064755"/>
            <a:ext cx="1902689" cy="610297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899175E-4D93-BEDC-732A-24FCD64B688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6896" y="2992663"/>
            <a:ext cx="1039513" cy="295316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7183C34E-85B1-5368-009C-67B536C2D4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559" y="2884180"/>
            <a:ext cx="835523" cy="442928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DAE3B84-A0DA-DDE2-CC9F-6210BD1074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106" y="5623926"/>
            <a:ext cx="933580" cy="295316"/>
          </a:xfrm>
          <a:prstGeom prst="rect">
            <a:avLst/>
          </a:prstGeom>
        </p:spPr>
      </p:pic>
      <p:pic>
        <p:nvPicPr>
          <p:cNvPr id="16" name="Imagen 15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44E58839-16C0-5E53-BE20-296E8678EA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211" y="5490625"/>
            <a:ext cx="952633" cy="543001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2C898C1-0325-5543-9EEE-98E3983D80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5073" y="3246437"/>
            <a:ext cx="1467055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7204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87E57E-7C2E-DFFE-8B73-745F2A316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E398244-29ED-220D-4C1E-E2E087DB3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806727F-5066-F433-644D-0C6F5C0E65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0C1E77-E8AC-B628-B08A-D6A6EC22B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61</a:t>
            </a:fld>
            <a:endParaRPr lang="es-ES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37A8915-170B-2DA4-8587-3EB1E427A8D3}"/>
              </a:ext>
            </a:extLst>
          </p:cNvPr>
          <p:cNvSpPr txBox="1"/>
          <p:nvPr/>
        </p:nvSpPr>
        <p:spPr>
          <a:xfrm>
            <a:off x="4282939" y="5626958"/>
            <a:ext cx="36261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Esquema estático del tablero flexible</a:t>
            </a:r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83F96F44-75A4-2216-BF11-9D291E9C4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280" y="3192197"/>
            <a:ext cx="4005263" cy="1493839"/>
          </a:xfrm>
          <a:prstGeom prst="rect">
            <a:avLst/>
          </a:prstGeom>
        </p:spPr>
      </p:pic>
      <p:pic>
        <p:nvPicPr>
          <p:cNvPr id="9" name="Imagen 8" descr="Dibujo en blanco y negro">
            <a:extLst>
              <a:ext uri="{FF2B5EF4-FFF2-40B4-BE49-F238E27FC236}">
                <a16:creationId xmlns:a16="http://schemas.microsoft.com/office/drawing/2014/main" id="{1DBAAED7-4583-AEFE-3F9D-D3FB0A545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4521" y="136525"/>
            <a:ext cx="4548879" cy="2628900"/>
          </a:xfrm>
          <a:prstGeom prst="rect">
            <a:avLst/>
          </a:prstGeom>
        </p:spPr>
      </p:pic>
      <p:pic>
        <p:nvPicPr>
          <p:cNvPr id="10" name="Imagen 9" descr="Imagen que contiene Diagrama">
            <a:extLst>
              <a:ext uri="{FF2B5EF4-FFF2-40B4-BE49-F238E27FC236}">
                <a16:creationId xmlns:a16="http://schemas.microsoft.com/office/drawing/2014/main" id="{0532979A-8FF1-B5FD-603F-DADC2C5B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457024"/>
            <a:ext cx="39243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0695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DFD3EFD-109A-5C62-E7DD-F483B5BE2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241B4CE-8B13-0D4A-83B4-217A66A22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37FB566-DAA1-D37B-20E9-76C501B14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62</a:t>
            </a:fld>
            <a:endParaRPr lang="es-ES"/>
          </a:p>
        </p:txBody>
      </p:sp>
      <p:pic>
        <p:nvPicPr>
          <p:cNvPr id="9" name="Imagen 8" descr="Texto&#10;&#10;El contenido generado por IA puede ser incorrecto.">
            <a:extLst>
              <a:ext uri="{FF2B5EF4-FFF2-40B4-BE49-F238E27FC236}">
                <a16:creationId xmlns:a16="http://schemas.microsoft.com/office/drawing/2014/main" id="{EECE6FBE-5B96-F039-BD5D-652AC506CD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434" y="1626054"/>
            <a:ext cx="1152686" cy="495369"/>
          </a:xfrm>
          <a:prstGeom prst="rect">
            <a:avLst/>
          </a:prstGeom>
        </p:spPr>
      </p:pic>
      <p:pic>
        <p:nvPicPr>
          <p:cNvPr id="13" name="Imagen 12" descr="Texto&#10;&#10;El contenido generado por IA puede ser incorrecto.">
            <a:extLst>
              <a:ext uri="{FF2B5EF4-FFF2-40B4-BE49-F238E27FC236}">
                <a16:creationId xmlns:a16="http://schemas.microsoft.com/office/drawing/2014/main" id="{A4C5F45F-E672-3283-82B5-E878B9C435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29" y="1464106"/>
            <a:ext cx="2981741" cy="81926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52CB2ED5-EAC0-B20E-70D0-E404D8CBA0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994" y="1552014"/>
            <a:ext cx="1000265" cy="333422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DAF614C1-EB67-9697-60CA-26CC2783B11E}"/>
              </a:ext>
            </a:extLst>
          </p:cNvPr>
          <p:cNvSpPr txBox="1"/>
          <p:nvPr/>
        </p:nvSpPr>
        <p:spPr>
          <a:xfrm>
            <a:off x="1684962" y="852755"/>
            <a:ext cx="18900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Desplazamientos :</a:t>
            </a:r>
          </a:p>
          <a:p>
            <a:endParaRPr lang="es-ES" dirty="0"/>
          </a:p>
        </p:txBody>
      </p:sp>
      <p:pic>
        <p:nvPicPr>
          <p:cNvPr id="19" name="Imagen 18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A80B9339-366C-FDC1-D4B2-C3142D7C8F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828" y="2531277"/>
            <a:ext cx="4614880" cy="3577165"/>
          </a:xfrm>
          <a:prstGeom prst="rect">
            <a:avLst/>
          </a:prstGeom>
        </p:spPr>
      </p:pic>
      <p:pic>
        <p:nvPicPr>
          <p:cNvPr id="21" name="Imagen 20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CC203291-2F9C-339F-38EA-596FD4EC01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249" y="2531278"/>
            <a:ext cx="4769551" cy="3577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318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79D9308-E058-120F-C55A-4DBE3B47D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13CF0EC-3A45-70C1-1E05-4B2AC12DB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38DB07B-6306-6E45-94D2-5BF383411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63</a:t>
            </a:fld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AE30731-8404-45E3-0D49-E6EF0D599ABA}"/>
              </a:ext>
            </a:extLst>
          </p:cNvPr>
          <p:cNvSpPr txBox="1"/>
          <p:nvPr/>
        </p:nvSpPr>
        <p:spPr>
          <a:xfrm>
            <a:off x="1752123" y="380569"/>
            <a:ext cx="88528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Peso G y Masa M  vibrante :     G = PP + CM + </a:t>
            </a:r>
            <a:r>
              <a:rPr lang="es-ES" sz="2400" b="1" dirty="0" err="1"/>
              <a:t>SCper</a:t>
            </a:r>
            <a:r>
              <a:rPr lang="es-ES" sz="2400" b="1" dirty="0"/>
              <a:t>      </a:t>
            </a:r>
            <a:r>
              <a:rPr lang="es-ES" sz="2400" b="1" dirty="0">
                <a:sym typeface="Wingdings" panose="05000000000000000000" pitchFamily="2" charset="2"/>
              </a:rPr>
              <a:t>  M = G/g</a:t>
            </a:r>
            <a:endParaRPr lang="es-ES" dirty="0">
              <a:sym typeface="Wingdings" panose="05000000000000000000" pitchFamily="2" charset="2"/>
            </a:endParaRPr>
          </a:p>
          <a:p>
            <a:endParaRPr lang="es-ES" sz="2400" b="1" dirty="0">
              <a:sym typeface="Wingdings" panose="05000000000000000000" pitchFamily="2" charset="2"/>
            </a:endParaRPr>
          </a:p>
          <a:p>
            <a:r>
              <a:rPr lang="es-ES" dirty="0">
                <a:sym typeface="Wingdings" panose="05000000000000000000" pitchFamily="2" charset="2"/>
              </a:rPr>
              <a:t>PP =   </a:t>
            </a:r>
            <a:r>
              <a:rPr lang="es-ES" dirty="0" err="1">
                <a:sym typeface="Wingdings" panose="05000000000000000000" pitchFamily="2" charset="2"/>
              </a:rPr>
              <a:t>Ptab</a:t>
            </a:r>
            <a:r>
              <a:rPr lang="es-ES" dirty="0">
                <a:sym typeface="Wingdings" panose="05000000000000000000" pitchFamily="2" charset="2"/>
              </a:rPr>
              <a:t>  +  0.5 * </a:t>
            </a:r>
            <a:r>
              <a:rPr lang="es-ES" dirty="0" err="1">
                <a:sym typeface="Wingdings" panose="05000000000000000000" pitchFamily="2" charset="2"/>
              </a:rPr>
              <a:t>Ppilas</a:t>
            </a:r>
            <a:r>
              <a:rPr lang="es-ES" dirty="0">
                <a:sym typeface="Wingdings" panose="05000000000000000000" pitchFamily="2" charset="2"/>
              </a:rPr>
              <a:t>                     (Peso del tablero + Peso mitad superior de las pilas)</a:t>
            </a:r>
          </a:p>
          <a:p>
            <a:endParaRPr lang="es-ES" dirty="0">
              <a:sym typeface="Wingdings" panose="05000000000000000000" pitchFamily="2" charset="2"/>
            </a:endParaRPr>
          </a:p>
          <a:p>
            <a:r>
              <a:rPr lang="es-ES" dirty="0">
                <a:sym typeface="Wingdings" panose="05000000000000000000" pitchFamily="2" charset="2"/>
              </a:rPr>
              <a:t>CM = Carga Muerta =  Pavimento + Barreras =  1.5 (</a:t>
            </a:r>
            <a:r>
              <a:rPr lang="es-ES" dirty="0" err="1">
                <a:sym typeface="Wingdings" panose="05000000000000000000" pitchFamily="2" charset="2"/>
              </a:rPr>
              <a:t>Ltab</a:t>
            </a:r>
            <a:r>
              <a:rPr lang="es-ES" dirty="0">
                <a:sym typeface="Wingdings" panose="05000000000000000000" pitchFamily="2" charset="2"/>
              </a:rPr>
              <a:t> * </a:t>
            </a:r>
            <a:r>
              <a:rPr lang="es-ES" dirty="0" err="1">
                <a:sym typeface="Wingdings" panose="05000000000000000000" pitchFamily="2" charset="2"/>
              </a:rPr>
              <a:t>Btra</a:t>
            </a:r>
            <a:r>
              <a:rPr lang="es-ES" dirty="0">
                <a:sym typeface="Wingdings" panose="05000000000000000000" pitchFamily="2" charset="2"/>
              </a:rPr>
              <a:t> *</a:t>
            </a:r>
            <a:r>
              <a:rPr lang="es-ES" dirty="0" err="1">
                <a:sym typeface="Wingdings" panose="05000000000000000000" pitchFamily="2" charset="2"/>
              </a:rPr>
              <a:t>hb</a:t>
            </a:r>
            <a:r>
              <a:rPr lang="es-ES" dirty="0">
                <a:sym typeface="Wingdings" panose="05000000000000000000" pitchFamily="2" charset="2"/>
              </a:rPr>
              <a:t> * </a:t>
            </a:r>
            <a:r>
              <a:rPr lang="es-ES" dirty="0" err="1"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dirty="0" err="1">
                <a:sym typeface="Wingdings" panose="05000000000000000000" pitchFamily="2" charset="2"/>
              </a:rPr>
              <a:t>b</a:t>
            </a:r>
            <a:r>
              <a:rPr lang="es-ES" dirty="0">
                <a:sym typeface="Wingdings" panose="05000000000000000000" pitchFamily="2" charset="2"/>
              </a:rPr>
              <a:t>) + 2*Barr * </a:t>
            </a:r>
            <a:r>
              <a:rPr lang="es-ES" dirty="0" err="1">
                <a:sym typeface="Wingdings" panose="05000000000000000000" pitchFamily="2" charset="2"/>
              </a:rPr>
              <a:t>Ltab</a:t>
            </a:r>
            <a:endParaRPr lang="es-ES" dirty="0">
              <a:sym typeface="Wingdings" panose="05000000000000000000" pitchFamily="2" charset="2"/>
            </a:endParaRPr>
          </a:p>
          <a:p>
            <a:r>
              <a:rPr lang="es-ES" dirty="0">
                <a:sym typeface="Wingdings" panose="05000000000000000000" pitchFamily="2" charset="2"/>
              </a:rPr>
              <a:t>           </a:t>
            </a:r>
            <a:r>
              <a:rPr lang="es-ES" dirty="0" err="1">
                <a:sym typeface="Wingdings" panose="05000000000000000000" pitchFamily="2" charset="2"/>
              </a:rPr>
              <a:t>Ltab</a:t>
            </a:r>
            <a:r>
              <a:rPr lang="es-ES" dirty="0">
                <a:sym typeface="Wingdings" panose="05000000000000000000" pitchFamily="2" charset="2"/>
              </a:rPr>
              <a:t> = Longitud tablero;  </a:t>
            </a:r>
            <a:r>
              <a:rPr lang="es-ES" dirty="0" err="1">
                <a:sym typeface="Wingdings" panose="05000000000000000000" pitchFamily="2" charset="2"/>
              </a:rPr>
              <a:t>Btra</a:t>
            </a:r>
            <a:r>
              <a:rPr lang="es-ES" dirty="0">
                <a:sym typeface="Wingdings" panose="05000000000000000000" pitchFamily="2" charset="2"/>
              </a:rPr>
              <a:t> =Anchura de tráfico;  </a:t>
            </a:r>
            <a:r>
              <a:rPr lang="es-ES" dirty="0" err="1">
                <a:sym typeface="Wingdings" panose="05000000000000000000" pitchFamily="2" charset="2"/>
              </a:rPr>
              <a:t>hb</a:t>
            </a:r>
            <a:r>
              <a:rPr lang="es-ES" dirty="0">
                <a:sym typeface="Wingdings" panose="05000000000000000000" pitchFamily="2" charset="2"/>
              </a:rPr>
              <a:t>=altura y  </a:t>
            </a:r>
            <a:r>
              <a:rPr lang="es-ES" dirty="0" err="1">
                <a:latin typeface="Symbol" panose="05050102010706020507" pitchFamily="18" charset="2"/>
                <a:sym typeface="Wingdings" panose="05000000000000000000" pitchFamily="2" charset="2"/>
              </a:rPr>
              <a:t>g</a:t>
            </a:r>
            <a:r>
              <a:rPr lang="es-ES" dirty="0" err="1">
                <a:sym typeface="Wingdings" panose="05000000000000000000" pitchFamily="2" charset="2"/>
              </a:rPr>
              <a:t>b</a:t>
            </a:r>
            <a:r>
              <a:rPr lang="es-ES" dirty="0">
                <a:sym typeface="Wingdings" panose="05000000000000000000" pitchFamily="2" charset="2"/>
              </a:rPr>
              <a:t>=densidad </a:t>
            </a:r>
            <a:r>
              <a:rPr lang="es-ES" dirty="0" err="1">
                <a:sym typeface="Wingdings" panose="05000000000000000000" pitchFamily="2" charset="2"/>
              </a:rPr>
              <a:t>bitu</a:t>
            </a:r>
            <a:r>
              <a:rPr lang="es-ES" dirty="0">
                <a:sym typeface="Wingdings" panose="05000000000000000000" pitchFamily="2" charset="2"/>
              </a:rPr>
              <a:t>-</a:t>
            </a:r>
          </a:p>
          <a:p>
            <a:r>
              <a:rPr lang="es-ES" dirty="0">
                <a:sym typeface="Wingdings" panose="05000000000000000000" pitchFamily="2" charset="2"/>
              </a:rPr>
              <a:t>           </a:t>
            </a:r>
            <a:r>
              <a:rPr lang="es-ES" dirty="0" err="1">
                <a:sym typeface="Wingdings" panose="05000000000000000000" pitchFamily="2" charset="2"/>
              </a:rPr>
              <a:t>minosa</a:t>
            </a:r>
            <a:r>
              <a:rPr lang="es-ES" dirty="0">
                <a:sym typeface="Wingdings" panose="05000000000000000000" pitchFamily="2" charset="2"/>
              </a:rPr>
              <a:t>;  Barr = Peso por metro de barrera.</a:t>
            </a:r>
          </a:p>
          <a:p>
            <a:r>
              <a:rPr lang="es-ES" dirty="0">
                <a:sym typeface="Wingdings" panose="05000000000000000000" pitchFamily="2" charset="2"/>
              </a:rPr>
              <a:t> </a:t>
            </a:r>
          </a:p>
          <a:p>
            <a:r>
              <a:rPr lang="es-ES" dirty="0" err="1">
                <a:sym typeface="Wingdings" panose="05000000000000000000" pitchFamily="2" charset="2"/>
              </a:rPr>
              <a:t>SCper</a:t>
            </a:r>
            <a:r>
              <a:rPr lang="es-ES" dirty="0">
                <a:sym typeface="Wingdings" panose="05000000000000000000" pitchFamily="2" charset="2"/>
              </a:rPr>
              <a:t> = Sobrecarga permanente uniforme (20%) = 0.2 x {0.9 x 3 + (</a:t>
            </a:r>
            <a:r>
              <a:rPr lang="es-ES" dirty="0" err="1">
                <a:sym typeface="Wingdings" panose="05000000000000000000" pitchFamily="2" charset="2"/>
              </a:rPr>
              <a:t>Btra</a:t>
            </a:r>
            <a:r>
              <a:rPr lang="es-ES" dirty="0">
                <a:sym typeface="Wingdings" panose="05000000000000000000" pitchFamily="2" charset="2"/>
              </a:rPr>
              <a:t> – 3) x 0.25} x </a:t>
            </a:r>
            <a:r>
              <a:rPr lang="es-ES" dirty="0" err="1">
                <a:sym typeface="Wingdings" panose="05000000000000000000" pitchFamily="2" charset="2"/>
              </a:rPr>
              <a:t>Ltab</a:t>
            </a:r>
            <a:endParaRPr lang="es-ES" dirty="0">
              <a:sym typeface="Wingdings" panose="05000000000000000000" pitchFamily="2" charset="2"/>
            </a:endParaRPr>
          </a:p>
          <a:p>
            <a:endParaRPr lang="es-ES" dirty="0"/>
          </a:p>
        </p:txBody>
      </p:sp>
      <p:pic>
        <p:nvPicPr>
          <p:cNvPr id="7" name="Imagen 6" descr="Tabla">
            <a:extLst>
              <a:ext uri="{FF2B5EF4-FFF2-40B4-BE49-F238E27FC236}">
                <a16:creationId xmlns:a16="http://schemas.microsoft.com/office/drawing/2014/main" id="{D6065BFC-4075-4AF7-1727-DA1E0CEEF2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54" y="3745970"/>
            <a:ext cx="5310352" cy="2410161"/>
          </a:xfrm>
          <a:prstGeom prst="rect">
            <a:avLst/>
          </a:prstGeom>
        </p:spPr>
      </p:pic>
      <p:pic>
        <p:nvPicPr>
          <p:cNvPr id="9" name="Imagen 8" descr="Diagrama&#10;&#10;El contenido generado por IA puede ser incorrecto.">
            <a:extLst>
              <a:ext uri="{FF2B5EF4-FFF2-40B4-BE49-F238E27FC236}">
                <a16:creationId xmlns:a16="http://schemas.microsoft.com/office/drawing/2014/main" id="{775459AB-59BB-6272-F8D5-D01878A333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162" y="3429000"/>
            <a:ext cx="5491814" cy="2834593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7BD43C6E-66FD-DF74-CF30-1F055D8817A1}"/>
              </a:ext>
            </a:extLst>
          </p:cNvPr>
          <p:cNvSpPr txBox="1"/>
          <p:nvPr/>
        </p:nvSpPr>
        <p:spPr>
          <a:xfrm>
            <a:off x="2904118" y="3376638"/>
            <a:ext cx="884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IAP-11</a:t>
            </a:r>
          </a:p>
        </p:txBody>
      </p:sp>
    </p:spTree>
    <p:extLst>
      <p:ext uri="{BB962C8B-B14F-4D97-AF65-F5344CB8AC3E}">
        <p14:creationId xmlns:p14="http://schemas.microsoft.com/office/powerpoint/2010/main" val="3289759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6AB81FE-3CF9-E26D-38CB-26DBF663E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31258C5-B828-6EA0-26A1-A78CD2023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8D3567E-83D3-B467-0D2D-0ECE7DD81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64</a:t>
            </a:fld>
            <a:endParaRPr lang="es-ES"/>
          </a:p>
        </p:txBody>
      </p:sp>
      <p:pic>
        <p:nvPicPr>
          <p:cNvPr id="5" name="Imagen 4" descr="Diagrama, Dibujo de ingeniería">
            <a:extLst>
              <a:ext uri="{FF2B5EF4-FFF2-40B4-BE49-F238E27FC236}">
                <a16:creationId xmlns:a16="http://schemas.microsoft.com/office/drawing/2014/main" id="{A89A3B3A-DF60-C590-E345-249B62674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150" y="641985"/>
            <a:ext cx="4743450" cy="368617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62ADC70-1E99-E1B0-2E6F-085B4007B05A}"/>
              </a:ext>
            </a:extLst>
          </p:cNvPr>
          <p:cNvSpPr txBox="1"/>
          <p:nvPr/>
        </p:nvSpPr>
        <p:spPr>
          <a:xfrm>
            <a:off x="1846706" y="4681728"/>
            <a:ext cx="8979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Variables de la sección para cálculo de pesos y rigideces : </a:t>
            </a:r>
            <a:r>
              <a:rPr lang="es-ES" dirty="0" err="1"/>
              <a:t>Btab</a:t>
            </a:r>
            <a:r>
              <a:rPr lang="es-ES" dirty="0"/>
              <a:t>, </a:t>
            </a:r>
            <a:r>
              <a:rPr lang="es-ES" dirty="0" err="1"/>
              <a:t>Stab</a:t>
            </a:r>
            <a:r>
              <a:rPr lang="es-ES" dirty="0"/>
              <a:t>, </a:t>
            </a:r>
            <a:r>
              <a:rPr lang="es-ES" dirty="0" err="1"/>
              <a:t>Itab</a:t>
            </a:r>
            <a:r>
              <a:rPr lang="es-ES" dirty="0"/>
              <a:t>, J :</a:t>
            </a:r>
          </a:p>
          <a:p>
            <a:r>
              <a:rPr lang="es-ES" dirty="0"/>
              <a:t>-Cálculo directo desde fuera de la aplicación (</a:t>
            </a:r>
            <a:r>
              <a:rPr lang="es-ES" dirty="0" err="1"/>
              <a:t>isec</a:t>
            </a:r>
            <a:r>
              <a:rPr lang="es-ES" dirty="0"/>
              <a:t>=0)</a:t>
            </a:r>
          </a:p>
          <a:p>
            <a:r>
              <a:rPr lang="es-ES" dirty="0"/>
              <a:t>-Cálculo por la aplicación definiendo valores geométricos según  tipo de  sección (</a:t>
            </a:r>
            <a:r>
              <a:rPr lang="es-ES" dirty="0" err="1"/>
              <a:t>isec</a:t>
            </a:r>
            <a:r>
              <a:rPr lang="es-ES" dirty="0"/>
              <a:t>=1 a 4)</a:t>
            </a:r>
          </a:p>
        </p:txBody>
      </p:sp>
    </p:spTree>
    <p:extLst>
      <p:ext uri="{BB962C8B-B14F-4D97-AF65-F5344CB8AC3E}">
        <p14:creationId xmlns:p14="http://schemas.microsoft.com/office/powerpoint/2010/main" val="133752201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0BE1F3F-2CC4-CE82-4F55-650F57165E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1DBA275-EB10-89A9-FBA5-6D145FCE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58328B9-2B19-55BF-4A56-B3C8A7E3A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65</a:t>
            </a:fld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1C8CBE58-80C3-CEB4-390C-08C9EB989139}"/>
              </a:ext>
            </a:extLst>
          </p:cNvPr>
          <p:cNvSpPr txBox="1"/>
          <p:nvPr/>
        </p:nvSpPr>
        <p:spPr>
          <a:xfrm>
            <a:off x="1106424" y="442833"/>
            <a:ext cx="107442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/>
              <a:t>Dirección longitudinal del puente </a:t>
            </a:r>
          </a:p>
          <a:p>
            <a:endParaRPr lang="es-ES" b="1" dirty="0"/>
          </a:p>
          <a:p>
            <a:r>
              <a:rPr lang="es-ES" b="1" dirty="0"/>
              <a:t>Rigideces de pilas, estribos  y apoyos :</a:t>
            </a:r>
            <a:endParaRPr lang="es-ES" sz="2400" b="1" dirty="0"/>
          </a:p>
          <a:p>
            <a:r>
              <a:rPr lang="es-ES" dirty="0">
                <a:sym typeface="Wingdings" panose="05000000000000000000" pitchFamily="2" charset="2"/>
              </a:rPr>
              <a:t>Rigidez de la pila :    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 = k *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 b * EI / </a:t>
            </a:r>
            <a:r>
              <a:rPr lang="es-ES" dirty="0">
                <a:sym typeface="Wingdings" panose="05000000000000000000" pitchFamily="2" charset="2"/>
              </a:rPr>
              <a:t>h</a:t>
            </a:r>
            <a:r>
              <a:rPr lang="es-ES" baseline="30000" dirty="0">
                <a:sym typeface="Wingdings" panose="05000000000000000000" pitchFamily="2" charset="2"/>
              </a:rPr>
              <a:t>3</a:t>
            </a:r>
            <a:r>
              <a:rPr lang="es-ES" dirty="0">
                <a:sym typeface="Wingdings" panose="05000000000000000000" pitchFamily="2" charset="2"/>
              </a:rPr>
              <a:t>        (k =12 pila </a:t>
            </a:r>
            <a:r>
              <a:rPr lang="es-ES" dirty="0" err="1">
                <a:sym typeface="Wingdings" panose="05000000000000000000" pitchFamily="2" charset="2"/>
              </a:rPr>
              <a:t>biempotrada</a:t>
            </a:r>
            <a:r>
              <a:rPr lang="es-ES" dirty="0">
                <a:sym typeface="Wingdings" panose="05000000000000000000" pitchFamily="2" charset="2"/>
              </a:rPr>
              <a:t>   ;   k = 3 pila empotrada-</a:t>
            </a:r>
            <a:r>
              <a:rPr lang="es-ES" dirty="0" err="1">
                <a:sym typeface="Wingdings" panose="05000000000000000000" pitchFamily="2" charset="2"/>
              </a:rPr>
              <a:t>mensula</a:t>
            </a:r>
            <a:r>
              <a:rPr lang="es-ES" dirty="0">
                <a:sym typeface="Wingdings" panose="05000000000000000000" pitchFamily="2" charset="2"/>
              </a:rPr>
              <a:t>)</a:t>
            </a:r>
          </a:p>
          <a:p>
            <a:r>
              <a:rPr lang="es-ES" dirty="0">
                <a:sym typeface="Wingdings" panose="05000000000000000000" pitchFamily="2" charset="2"/>
              </a:rPr>
              <a:t>Factor de empotramiento k = 12 (1+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a</a:t>
            </a:r>
            <a:r>
              <a:rPr lang="es-ES" dirty="0">
                <a:sym typeface="Wingdings" panose="05000000000000000000" pitchFamily="2" charset="2"/>
              </a:rPr>
              <a:t>)/(4+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a</a:t>
            </a:r>
            <a:r>
              <a:rPr lang="es-ES" dirty="0">
                <a:sym typeface="Wingdings" panose="05000000000000000000" pitchFamily="2" charset="2"/>
              </a:rPr>
              <a:t>) con 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a</a:t>
            </a:r>
            <a:r>
              <a:rPr lang="es-ES" dirty="0">
                <a:sym typeface="Wingdings" panose="05000000000000000000" pitchFamily="2" charset="2"/>
              </a:rPr>
              <a:t>=GJ/EIL´         (k=12 </a:t>
            </a:r>
            <a:r>
              <a:rPr lang="es-ES" dirty="0" err="1">
                <a:sym typeface="Wingdings" panose="05000000000000000000" pitchFamily="2" charset="2"/>
              </a:rPr>
              <a:t>biempotrada</a:t>
            </a:r>
            <a:r>
              <a:rPr lang="es-ES" dirty="0">
                <a:sym typeface="Wingdings" panose="05000000000000000000" pitchFamily="2" charset="2"/>
              </a:rPr>
              <a:t>  y  k=3 en </a:t>
            </a:r>
            <a:r>
              <a:rPr lang="es-ES" dirty="0" err="1">
                <a:sym typeface="Wingdings" panose="05000000000000000000" pitchFamily="2" charset="2"/>
              </a:rPr>
              <a:t>mensula</a:t>
            </a:r>
            <a:r>
              <a:rPr lang="es-ES" dirty="0">
                <a:sym typeface="Wingdings" panose="05000000000000000000" pitchFamily="2" charset="2"/>
              </a:rPr>
              <a:t>)</a:t>
            </a:r>
          </a:p>
          <a:p>
            <a:r>
              <a:rPr lang="es-ES" dirty="0">
                <a:sym typeface="Wingdings" panose="05000000000000000000" pitchFamily="2" charset="2"/>
              </a:rPr>
              <a:t>Factor de fisuración 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b</a:t>
            </a:r>
            <a:r>
              <a:rPr lang="es-ES" dirty="0">
                <a:sym typeface="Wingdings" panose="05000000000000000000" pitchFamily="2" charset="2"/>
              </a:rPr>
              <a:t> entre 0.4 y 1. Función de la esbeltez </a:t>
            </a:r>
            <a:r>
              <a:rPr lang="es-ES" dirty="0">
                <a:latin typeface="Symbol" panose="05050102010706020507" pitchFamily="18" charset="2"/>
                <a:sym typeface="Wingdings" panose="05000000000000000000" pitchFamily="2" charset="2"/>
              </a:rPr>
              <a:t>l</a:t>
            </a:r>
            <a:r>
              <a:rPr lang="es-ES" dirty="0">
                <a:sym typeface="Wingdings" panose="05000000000000000000" pitchFamily="2" charset="2"/>
              </a:rPr>
              <a:t> = </a:t>
            </a:r>
            <a:r>
              <a:rPr lang="es-ES" dirty="0" err="1">
                <a:sym typeface="Wingdings" panose="05000000000000000000" pitchFamily="2" charset="2"/>
              </a:rPr>
              <a:t>Lp</a:t>
            </a:r>
            <a:r>
              <a:rPr lang="es-ES" dirty="0">
                <a:sym typeface="Wingdings" panose="05000000000000000000" pitchFamily="2" charset="2"/>
              </a:rPr>
              <a:t>/</a:t>
            </a:r>
            <a:r>
              <a:rPr lang="es-ES" dirty="0" err="1">
                <a:sym typeface="Wingdings" panose="05000000000000000000" pitchFamily="2" charset="2"/>
              </a:rPr>
              <a:t>rg</a:t>
            </a:r>
            <a:r>
              <a:rPr lang="es-ES" dirty="0">
                <a:sym typeface="Wingdings" panose="05000000000000000000" pitchFamily="2" charset="2"/>
              </a:rPr>
              <a:t>   (</a:t>
            </a:r>
            <a:r>
              <a:rPr lang="es-ES" dirty="0" err="1">
                <a:sym typeface="Wingdings" panose="05000000000000000000" pitchFamily="2" charset="2"/>
              </a:rPr>
              <a:t>Lp</a:t>
            </a:r>
            <a:r>
              <a:rPr lang="es-ES" dirty="0">
                <a:sym typeface="Wingdings" panose="05000000000000000000" pitchFamily="2" charset="2"/>
              </a:rPr>
              <a:t>= L de pandeo ; </a:t>
            </a:r>
            <a:r>
              <a:rPr lang="es-ES" dirty="0" err="1">
                <a:sym typeface="Wingdings" panose="05000000000000000000" pitchFamily="2" charset="2"/>
              </a:rPr>
              <a:t>rg</a:t>
            </a:r>
            <a:r>
              <a:rPr lang="es-ES" dirty="0">
                <a:sym typeface="Wingdings" panose="05000000000000000000" pitchFamily="2" charset="2"/>
              </a:rPr>
              <a:t>=radio de giro)</a:t>
            </a:r>
          </a:p>
          <a:p>
            <a:r>
              <a:rPr lang="es-ES" dirty="0">
                <a:sym typeface="Wingdings" panose="05000000000000000000" pitchFamily="2" charset="2"/>
              </a:rPr>
              <a:t>EI = Rigidez bruta. EI = Rigidez eficaz=E*</a:t>
            </a:r>
            <a:r>
              <a:rPr lang="es-ES" dirty="0" err="1">
                <a:sym typeface="Wingdings" panose="05000000000000000000" pitchFamily="2" charset="2"/>
              </a:rPr>
              <a:t>J</a:t>
            </a:r>
            <a:r>
              <a:rPr lang="es-ES" baseline="-25000" dirty="0" err="1">
                <a:sym typeface="Wingdings" panose="05000000000000000000" pitchFamily="2" charset="2"/>
              </a:rPr>
              <a:t>ef</a:t>
            </a:r>
            <a:r>
              <a:rPr lang="es-ES" dirty="0">
                <a:sym typeface="Wingdings" panose="05000000000000000000" pitchFamily="2" charset="2"/>
              </a:rPr>
              <a:t>  con</a:t>
            </a:r>
          </a:p>
          <a:p>
            <a:r>
              <a:rPr lang="es-ES" dirty="0">
                <a:sym typeface="Wingdings" panose="05000000000000000000" pitchFamily="2" charset="2"/>
              </a:rPr>
              <a:t>Rigidez de los neoprenos :  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 = </a:t>
            </a:r>
            <a:r>
              <a:rPr lang="es-ES" dirty="0" err="1">
                <a:sym typeface="Wingdings" panose="05000000000000000000" pitchFamily="2" charset="2"/>
              </a:rPr>
              <a:t>Gn</a:t>
            </a:r>
            <a:r>
              <a:rPr lang="es-ES" dirty="0">
                <a:sym typeface="Wingdings" panose="05000000000000000000" pitchFamily="2" charset="2"/>
              </a:rPr>
              <a:t> * </a:t>
            </a:r>
            <a:r>
              <a:rPr lang="es-ES" dirty="0" err="1">
                <a:sym typeface="Wingdings" panose="05000000000000000000" pitchFamily="2" charset="2"/>
              </a:rPr>
              <a:t>An</a:t>
            </a:r>
            <a:r>
              <a:rPr lang="es-ES" dirty="0">
                <a:sym typeface="Wingdings" panose="05000000000000000000" pitchFamily="2" charset="2"/>
              </a:rPr>
              <a:t> / </a:t>
            </a:r>
            <a:r>
              <a:rPr lang="es-ES" dirty="0" err="1">
                <a:sym typeface="Wingdings" panose="05000000000000000000" pitchFamily="2" charset="2"/>
              </a:rPr>
              <a:t>hgn</a:t>
            </a:r>
            <a:r>
              <a:rPr lang="es-ES" dirty="0">
                <a:sym typeface="Wingdings" panose="05000000000000000000" pitchFamily="2" charset="2"/>
              </a:rPr>
              <a:t> </a:t>
            </a:r>
          </a:p>
          <a:p>
            <a:r>
              <a:rPr lang="es-ES" dirty="0">
                <a:sym typeface="Wingdings" panose="05000000000000000000" pitchFamily="2" charset="2"/>
              </a:rPr>
              <a:t>Rigidez conjunto pila + neopreno : (en serie suma flexibilidades) :   </a:t>
            </a:r>
            <a:r>
              <a:rPr lang="es-ES" dirty="0" err="1">
                <a:sym typeface="Wingdings" panose="05000000000000000000" pitchFamily="2" charset="2"/>
              </a:rPr>
              <a:t>Kpx</a:t>
            </a:r>
            <a:r>
              <a:rPr lang="es-ES" dirty="0">
                <a:sym typeface="Wingdings" panose="05000000000000000000" pitchFamily="2" charset="2"/>
              </a:rPr>
              <a:t> = 1/(1/kp+1/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) = 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*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 /(</a:t>
            </a:r>
            <a:r>
              <a:rPr lang="es-ES" dirty="0" err="1">
                <a:sym typeface="Wingdings" panose="05000000000000000000" pitchFamily="2" charset="2"/>
              </a:rPr>
              <a:t>kp+kn</a:t>
            </a:r>
            <a:r>
              <a:rPr lang="es-ES" dirty="0">
                <a:sym typeface="Wingdings" panose="05000000000000000000" pitchFamily="2" charset="2"/>
              </a:rPr>
              <a:t>)</a:t>
            </a:r>
          </a:p>
          <a:p>
            <a:r>
              <a:rPr lang="es-ES" dirty="0"/>
              <a:t>Rigidez longitudinal total del puente  </a:t>
            </a:r>
            <a:r>
              <a:rPr lang="es-ES" dirty="0" err="1"/>
              <a:t>Kx</a:t>
            </a:r>
            <a:r>
              <a:rPr lang="es-ES" dirty="0"/>
              <a:t> = </a:t>
            </a:r>
            <a:r>
              <a:rPr lang="es-ES" dirty="0">
                <a:latin typeface="Symbol" panose="05050102010706020507" pitchFamily="18" charset="2"/>
              </a:rPr>
              <a:t>S</a:t>
            </a:r>
            <a:r>
              <a:rPr lang="es-ES" dirty="0"/>
              <a:t> </a:t>
            </a:r>
            <a:r>
              <a:rPr lang="es-ES" dirty="0" err="1"/>
              <a:t>Kpx</a:t>
            </a:r>
            <a:r>
              <a:rPr lang="es-ES" dirty="0"/>
              <a:t>   (Suma de las rigideces de todas las pilas o mejor fustes </a:t>
            </a:r>
          </a:p>
          <a:p>
            <a:r>
              <a:rPr lang="es-ES" dirty="0"/>
              <a:t>con  sus neoprenos.  </a:t>
            </a:r>
            <a:r>
              <a:rPr lang="es-ES" dirty="0" err="1"/>
              <a:t>Incluídos</a:t>
            </a:r>
            <a:r>
              <a:rPr lang="es-ES" dirty="0"/>
              <a:t> los estribos)</a:t>
            </a:r>
          </a:p>
          <a:p>
            <a:endParaRPr lang="es-ES" b="1" dirty="0"/>
          </a:p>
          <a:p>
            <a:r>
              <a:rPr lang="es-ES" b="1" dirty="0"/>
              <a:t>Periodo , Aceleraciones , Fuerzas y desplazamientos</a:t>
            </a:r>
            <a:r>
              <a:rPr lang="es-ES" dirty="0"/>
              <a:t> :       </a:t>
            </a:r>
          </a:p>
          <a:p>
            <a:r>
              <a:rPr lang="es-ES" dirty="0" err="1"/>
              <a:t>Tx</a:t>
            </a:r>
            <a:r>
              <a:rPr lang="es-ES" dirty="0"/>
              <a:t> = 2 </a:t>
            </a:r>
            <a:r>
              <a:rPr lang="es-ES" dirty="0">
                <a:latin typeface="Symbol" panose="05050102010706020507" pitchFamily="18" charset="2"/>
              </a:rPr>
              <a:t>p</a:t>
            </a:r>
            <a:r>
              <a:rPr lang="es-ES" dirty="0"/>
              <a:t> √(M/</a:t>
            </a:r>
            <a:r>
              <a:rPr lang="es-ES" dirty="0" err="1"/>
              <a:t>Kx</a:t>
            </a:r>
            <a:r>
              <a:rPr lang="es-ES" dirty="0"/>
              <a:t>)  </a:t>
            </a:r>
            <a:r>
              <a:rPr lang="es-ES" dirty="0">
                <a:sym typeface="Wingdings" panose="05000000000000000000" pitchFamily="2" charset="2"/>
              </a:rPr>
              <a:t> </a:t>
            </a:r>
            <a:r>
              <a:rPr lang="es-ES" dirty="0"/>
              <a:t>Aceleración espectral elástica y de diseño :  Se(</a:t>
            </a:r>
            <a:r>
              <a:rPr lang="es-ES" dirty="0" err="1"/>
              <a:t>Tx</a:t>
            </a:r>
            <a:r>
              <a:rPr lang="es-ES" dirty="0"/>
              <a:t>)  y </a:t>
            </a:r>
            <a:r>
              <a:rPr lang="es-ES" dirty="0" err="1"/>
              <a:t>Sd</a:t>
            </a:r>
            <a:r>
              <a:rPr lang="es-ES" dirty="0"/>
              <a:t> (</a:t>
            </a:r>
            <a:r>
              <a:rPr lang="es-ES" dirty="0" err="1"/>
              <a:t>Tx</a:t>
            </a:r>
            <a:r>
              <a:rPr lang="es-ES" dirty="0"/>
              <a:t>)  según </a:t>
            </a:r>
            <a:r>
              <a:rPr lang="es-ES" dirty="0" err="1"/>
              <a:t>Eurocódigo</a:t>
            </a:r>
            <a:r>
              <a:rPr lang="es-ES" dirty="0"/>
              <a:t> 8</a:t>
            </a:r>
          </a:p>
          <a:p>
            <a:r>
              <a:rPr lang="es-ES" dirty="0"/>
              <a:t>Fuerza sísmica equivalente :  </a:t>
            </a:r>
            <a:r>
              <a:rPr lang="es-ES" dirty="0" err="1"/>
              <a:t>Fx</a:t>
            </a:r>
            <a:r>
              <a:rPr lang="es-ES" dirty="0"/>
              <a:t> = M * </a:t>
            </a:r>
            <a:r>
              <a:rPr lang="es-ES" dirty="0" err="1"/>
              <a:t>Sd</a:t>
            </a:r>
            <a:r>
              <a:rPr lang="es-ES" dirty="0"/>
              <a:t>(</a:t>
            </a:r>
            <a:r>
              <a:rPr lang="es-ES" dirty="0" err="1"/>
              <a:t>Tx</a:t>
            </a:r>
            <a:r>
              <a:rPr lang="es-ES" dirty="0"/>
              <a:t>)</a:t>
            </a:r>
          </a:p>
          <a:p>
            <a:r>
              <a:rPr lang="es-ES" dirty="0"/>
              <a:t>Fuerzas y desplazamientos en pilas, estribos y neoprenos : </a:t>
            </a:r>
          </a:p>
          <a:p>
            <a:r>
              <a:rPr lang="es-ES" dirty="0" err="1"/>
              <a:t>Fxi</a:t>
            </a:r>
            <a:r>
              <a:rPr lang="es-ES" dirty="0"/>
              <a:t> = (</a:t>
            </a:r>
            <a:r>
              <a:rPr lang="es-ES" dirty="0" err="1"/>
              <a:t>kpx</a:t>
            </a:r>
            <a:r>
              <a:rPr lang="es-ES" dirty="0"/>
              <a:t>)i/</a:t>
            </a:r>
            <a:r>
              <a:rPr lang="es-ES" dirty="0" err="1"/>
              <a:t>Kx</a:t>
            </a:r>
            <a:r>
              <a:rPr lang="es-ES" dirty="0"/>
              <a:t> * </a:t>
            </a:r>
            <a:r>
              <a:rPr lang="es-ES" dirty="0" err="1"/>
              <a:t>Fx</a:t>
            </a:r>
            <a:r>
              <a:rPr lang="es-ES" dirty="0"/>
              <a:t>  ;  </a:t>
            </a:r>
            <a:r>
              <a:rPr lang="es-ES" dirty="0" err="1"/>
              <a:t>dxi</a:t>
            </a:r>
            <a:r>
              <a:rPr lang="es-ES" dirty="0"/>
              <a:t> = </a:t>
            </a:r>
            <a:r>
              <a:rPr lang="es-ES" dirty="0" err="1"/>
              <a:t>Fxi</a:t>
            </a:r>
            <a:r>
              <a:rPr lang="es-ES" dirty="0"/>
              <a:t>/</a:t>
            </a:r>
            <a:r>
              <a:rPr lang="es-ES" dirty="0" err="1"/>
              <a:t>Kpx</a:t>
            </a:r>
            <a:r>
              <a:rPr lang="es-ES" dirty="0"/>
              <a:t> ; </a:t>
            </a:r>
            <a:r>
              <a:rPr lang="es-ES" dirty="0" err="1"/>
              <a:t>dpx</a:t>
            </a:r>
            <a:r>
              <a:rPr lang="es-ES" dirty="0"/>
              <a:t> =</a:t>
            </a:r>
            <a:r>
              <a:rPr lang="es-ES" dirty="0" err="1"/>
              <a:t>Fxi</a:t>
            </a:r>
            <a:r>
              <a:rPr lang="es-ES" dirty="0"/>
              <a:t>/</a:t>
            </a:r>
            <a:r>
              <a:rPr lang="es-ES" dirty="0" err="1"/>
              <a:t>Kp</a:t>
            </a:r>
            <a:r>
              <a:rPr lang="es-ES" dirty="0"/>
              <a:t> ; </a:t>
            </a:r>
            <a:r>
              <a:rPr lang="es-ES" dirty="0" err="1"/>
              <a:t>dnx</a:t>
            </a:r>
            <a:r>
              <a:rPr lang="es-ES" dirty="0"/>
              <a:t> = </a:t>
            </a:r>
            <a:r>
              <a:rPr lang="es-ES" dirty="0" err="1"/>
              <a:t>Fxi</a:t>
            </a:r>
            <a:r>
              <a:rPr lang="es-ES" dirty="0"/>
              <a:t>/</a:t>
            </a:r>
            <a:r>
              <a:rPr lang="es-ES" dirty="0" err="1"/>
              <a:t>Kn</a:t>
            </a:r>
            <a:r>
              <a:rPr lang="es-ES" dirty="0"/>
              <a:t> ; </a:t>
            </a:r>
            <a:r>
              <a:rPr lang="es-ES" dirty="0" err="1"/>
              <a:t>Gnx</a:t>
            </a:r>
            <a:r>
              <a:rPr lang="es-ES" dirty="0"/>
              <a:t> =</a:t>
            </a:r>
            <a:r>
              <a:rPr lang="es-ES" dirty="0" err="1"/>
              <a:t>dnx</a:t>
            </a:r>
            <a:r>
              <a:rPr lang="es-ES" dirty="0"/>
              <a:t>/</a:t>
            </a:r>
            <a:r>
              <a:rPr lang="es-ES" dirty="0" err="1"/>
              <a:t>hng</a:t>
            </a:r>
            <a:r>
              <a:rPr lang="es-ES" dirty="0"/>
              <a:t> *100</a:t>
            </a:r>
          </a:p>
          <a:p>
            <a:endParaRPr lang="es-ES" b="1" dirty="0"/>
          </a:p>
          <a:p>
            <a:r>
              <a:rPr lang="es-ES" b="1" dirty="0"/>
              <a:t>Datos geométricos pilas, estribos y apoyos :</a:t>
            </a:r>
            <a:r>
              <a:rPr lang="es-ES" dirty="0"/>
              <a:t> </a:t>
            </a:r>
          </a:p>
          <a:p>
            <a:r>
              <a:rPr lang="es-ES" dirty="0"/>
              <a:t>Número de fustes, altura y sección circular o rectangular maciza o hueca. Número y dimensiones de neoprenos.</a:t>
            </a:r>
          </a:p>
          <a:p>
            <a:endParaRPr lang="es-ES" dirty="0"/>
          </a:p>
          <a:p>
            <a:endParaRPr lang="es-ES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DE5051E-0B2C-08AD-602E-3A1A4C8A7B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0616" y="2198050"/>
            <a:ext cx="2782947" cy="504923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E53F2298-7542-390C-8C58-7AC3D38F6337}"/>
              </a:ext>
            </a:extLst>
          </p:cNvPr>
          <p:cNvSpPr txBox="1"/>
          <p:nvPr/>
        </p:nvSpPr>
        <p:spPr>
          <a:xfrm>
            <a:off x="8433954" y="2281234"/>
            <a:ext cx="30964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(Para comportamiento dúctil)</a:t>
            </a:r>
          </a:p>
        </p:txBody>
      </p:sp>
    </p:spTree>
    <p:extLst>
      <p:ext uri="{BB962C8B-B14F-4D97-AF65-F5344CB8AC3E}">
        <p14:creationId xmlns:p14="http://schemas.microsoft.com/office/powerpoint/2010/main" val="265618589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49D82-76C9-1E6B-514B-F05AC7E87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0667BEE1-B8D3-4AE3-65BD-D5F46C62C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72B01D7-A92F-98E2-1F41-51D661760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ACFC777-BBC2-80EE-68E2-BC3F77B22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66</a:t>
            </a:fld>
            <a:endParaRPr lang="es-ES"/>
          </a:p>
        </p:txBody>
      </p:sp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74FF6F8F-2E7B-998C-39E4-1EEDEEDF3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4486" y="3234499"/>
            <a:ext cx="3933825" cy="2828925"/>
          </a:xfrm>
          <a:prstGeom prst="rect">
            <a:avLst/>
          </a:prstGeom>
        </p:spPr>
      </p:pic>
      <p:pic>
        <p:nvPicPr>
          <p:cNvPr id="14" name="Imagen 13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3DDEAE18-9D5F-7C50-4497-25FE2220F5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724" y="3277361"/>
            <a:ext cx="3886200" cy="2743200"/>
          </a:xfrm>
          <a:prstGeom prst="rect">
            <a:avLst/>
          </a:prstGeom>
        </p:spPr>
      </p:pic>
      <p:pic>
        <p:nvPicPr>
          <p:cNvPr id="7" name="Imagen 6" descr="Gráfico">
            <a:extLst>
              <a:ext uri="{FF2B5EF4-FFF2-40B4-BE49-F238E27FC236}">
                <a16:creationId xmlns:a16="http://schemas.microsoft.com/office/drawing/2014/main" id="{B68E9F51-4E76-0E9B-0E28-5B9B8B569C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099" y="386937"/>
            <a:ext cx="4038600" cy="2726086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EFF311B-338D-65FD-4826-275B2AC0BC5E}"/>
              </a:ext>
            </a:extLst>
          </p:cNvPr>
          <p:cNvSpPr txBox="1"/>
          <p:nvPr/>
        </p:nvSpPr>
        <p:spPr>
          <a:xfrm>
            <a:off x="6591303" y="-43273"/>
            <a:ext cx="5137043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Datos de Pilas, estribos y neoprenos :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----------------------------------------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Pila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i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Nf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Cir   bx      by     Esp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hz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Neo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bnx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bny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</a:t>
            </a: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hng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 -  -   -   -   (m)     (m)     (m)     (m)     -   (mm)   (mm) (mm) (mm)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E1  1   0   0   0.00    0.00   0.000    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P1  2   1   0   1.70    4.00   0.350    7.00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P2  3   1   0   1.70    4.00   0.350   10.00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P3  4   1   0   1.70    4.00   0.350   10.00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P4  5   1   0   1.70    4.00   0.350   10.00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P5  6   1   0   1.70    4.00   0.350   10.00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P6  7   1   0   1.70    4.00   0.350    7.00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E2  8   0   0   0.00    0.00   0.000    0.00    2    800    800  374  234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 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Nf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Numero de fustes por pila.      Neo = Numero de neoprenos por pila. 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Cir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=0 Fustes rectangulares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bx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x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by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.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Cir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=1 Fustes circulares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diametro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bx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Esp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&gt;0 Pilas huecas de espesor esp.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Esp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=0 Pilas macizas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rectang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y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circu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.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Cir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=0 Neoprenos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rectang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.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bnx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x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bny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.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Cir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=1 Neopreno circular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diametro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bnx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hz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altura de la pila.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espesor neopreno.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hng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 espesor goma neopreno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Pila empotrada en tablero cuando  Neo = 0  o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bnx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0   o  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hng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= 0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    Si </a:t>
            </a:r>
            <a:r>
              <a:rPr lang="es-ES" sz="800" dirty="0" err="1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Nf</a:t>
            </a:r>
            <a:r>
              <a:rPr lang="es-ES" sz="800" dirty="0">
                <a:effectLst/>
                <a:latin typeface="Courier New" panose="02070309020205020404" pitchFamily="49" charset="0"/>
                <a:ea typeface="Times New Roman" panose="02020603050405020304" pitchFamily="18" charset="0"/>
              </a:rPr>
              <a:t>=0 no hay fustes   ---&gt;   Apoyo directo en cabezal caso de estribos</a:t>
            </a:r>
            <a:endParaRPr lang="es-ES" sz="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4152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99E2158-E6F8-7759-3C2D-C896D069C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E122F08-1CD1-D693-07EC-21F3473FD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E1BACED-6753-87FD-1A85-B17830566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67</a:t>
            </a:fld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142DCF0-FBA9-3636-4230-D79D4538F228}"/>
              </a:ext>
            </a:extLst>
          </p:cNvPr>
          <p:cNvSpPr txBox="1"/>
          <p:nvPr/>
        </p:nvSpPr>
        <p:spPr>
          <a:xfrm>
            <a:off x="977154" y="0"/>
            <a:ext cx="10231173" cy="72943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s-ES" sz="2400" b="1" dirty="0"/>
          </a:p>
          <a:p>
            <a:r>
              <a:rPr lang="es-ES" sz="2400" b="1" dirty="0"/>
              <a:t>Dirección transversal del puente </a:t>
            </a:r>
          </a:p>
          <a:p>
            <a:endParaRPr lang="es-ES" sz="2400" b="1" dirty="0"/>
          </a:p>
          <a:p>
            <a:r>
              <a:rPr lang="es-ES" dirty="0"/>
              <a:t>Deformabilidad tablero = </a:t>
            </a:r>
            <a:r>
              <a:rPr lang="es-ES" dirty="0" err="1">
                <a:latin typeface="Symbol" panose="05050102010706020507" pitchFamily="18" charset="2"/>
              </a:rPr>
              <a:t>D</a:t>
            </a:r>
            <a:r>
              <a:rPr lang="es-ES" dirty="0" err="1"/>
              <a:t>d</a:t>
            </a:r>
            <a:r>
              <a:rPr lang="es-ES" dirty="0"/>
              <a:t>/dm </a:t>
            </a:r>
            <a:r>
              <a:rPr lang="es-ES" dirty="0">
                <a:sym typeface="Wingdings" panose="05000000000000000000" pitchFamily="2" charset="2"/>
              </a:rPr>
              <a:t> &lt;0.2 Tablero rígido ;  &gt;0.2 Tablero flexible   ;   </a:t>
            </a:r>
            <a:r>
              <a:rPr lang="es-ES" dirty="0" err="1">
                <a:latin typeface="Symbol" panose="05050102010706020507" pitchFamily="18" charset="2"/>
                <a:sym typeface="Wingdings" panose="05000000000000000000" pitchFamily="2" charset="2"/>
              </a:rPr>
              <a:t>D</a:t>
            </a:r>
            <a:r>
              <a:rPr lang="es-ES" dirty="0" err="1">
                <a:sym typeface="Wingdings" panose="05000000000000000000" pitchFamily="2" charset="2"/>
              </a:rPr>
              <a:t>d</a:t>
            </a:r>
            <a:r>
              <a:rPr lang="es-ES" dirty="0">
                <a:sym typeface="Wingdings" panose="05000000000000000000" pitchFamily="2" charset="2"/>
              </a:rPr>
              <a:t> =</a:t>
            </a:r>
            <a:r>
              <a:rPr lang="es-ES" dirty="0" err="1">
                <a:sym typeface="Wingdings" panose="05000000000000000000" pitchFamily="2" charset="2"/>
              </a:rPr>
              <a:t>dymax-dymin</a:t>
            </a:r>
            <a:endParaRPr lang="es-ES" dirty="0">
              <a:sym typeface="Wingdings" panose="05000000000000000000" pitchFamily="2" charset="2"/>
            </a:endParaRPr>
          </a:p>
          <a:p>
            <a:r>
              <a:rPr lang="es-ES" dirty="0"/>
              <a:t>Tablero rígido : Rigidez, periodo, aceleración, fuerzas y desplazamientos análogo al sismo longitudinal.</a:t>
            </a:r>
          </a:p>
          <a:p>
            <a:endParaRPr lang="es-ES" b="1" dirty="0"/>
          </a:p>
          <a:p>
            <a:r>
              <a:rPr lang="es-ES" b="1" dirty="0"/>
              <a:t>Tablero flexible</a:t>
            </a:r>
            <a:r>
              <a:rPr lang="es-ES" dirty="0"/>
              <a:t>  = Viga sobre apoyos elásticos :</a:t>
            </a:r>
          </a:p>
          <a:p>
            <a:r>
              <a:rPr lang="es-ES" dirty="0"/>
              <a:t>N nudos de peso Gi y desplazamiento transversal di</a:t>
            </a:r>
          </a:p>
          <a:p>
            <a:r>
              <a:rPr lang="es-ES" dirty="0"/>
              <a:t>NV+1 apoyos elásticos (estribos+ pilas + neoprenos ) de rigidez</a:t>
            </a:r>
            <a:r>
              <a:rPr lang="es-ES" dirty="0">
                <a:sym typeface="Wingdings" panose="05000000000000000000" pitchFamily="2" charset="2"/>
              </a:rPr>
              <a:t>  </a:t>
            </a:r>
            <a:r>
              <a:rPr lang="es-ES" dirty="0" err="1">
                <a:sym typeface="Wingdings" panose="05000000000000000000" pitchFamily="2" charset="2"/>
              </a:rPr>
              <a:t>Kpyi</a:t>
            </a:r>
            <a:r>
              <a:rPr lang="es-ES" dirty="0">
                <a:sym typeface="Wingdings" panose="05000000000000000000" pitchFamily="2" charset="2"/>
              </a:rPr>
              <a:t> = 1/(1/kp+1/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) =  </a:t>
            </a:r>
            <a:r>
              <a:rPr lang="es-ES" dirty="0" err="1">
                <a:sym typeface="Wingdings" panose="05000000000000000000" pitchFamily="2" charset="2"/>
              </a:rPr>
              <a:t>Kp</a:t>
            </a:r>
            <a:r>
              <a:rPr lang="es-ES" dirty="0">
                <a:sym typeface="Wingdings" panose="05000000000000000000" pitchFamily="2" charset="2"/>
              </a:rPr>
              <a:t>*</a:t>
            </a:r>
            <a:r>
              <a:rPr lang="es-ES" dirty="0" err="1">
                <a:sym typeface="Wingdings" panose="05000000000000000000" pitchFamily="2" charset="2"/>
              </a:rPr>
              <a:t>Kn</a:t>
            </a:r>
            <a:r>
              <a:rPr lang="es-ES" dirty="0">
                <a:sym typeface="Wingdings" panose="05000000000000000000" pitchFamily="2" charset="2"/>
              </a:rPr>
              <a:t> /(</a:t>
            </a:r>
            <a:r>
              <a:rPr lang="es-ES" dirty="0" err="1">
                <a:sym typeface="Wingdings" panose="05000000000000000000" pitchFamily="2" charset="2"/>
              </a:rPr>
              <a:t>kp+kn</a:t>
            </a:r>
            <a:r>
              <a:rPr lang="es-ES" dirty="0">
                <a:sym typeface="Wingdings" panose="05000000000000000000" pitchFamily="2" charset="2"/>
              </a:rPr>
              <a:t>)</a:t>
            </a:r>
          </a:p>
          <a:p>
            <a:r>
              <a:rPr lang="es-ES" dirty="0">
                <a:sym typeface="Wingdings" panose="05000000000000000000" pitchFamily="2" charset="2"/>
              </a:rPr>
              <a:t>Viga sobre apoyos elásticos de rigidez </a:t>
            </a:r>
            <a:r>
              <a:rPr lang="es-ES" dirty="0" err="1">
                <a:sym typeface="Wingdings" panose="05000000000000000000" pitchFamily="2" charset="2"/>
              </a:rPr>
              <a:t>Kpyi</a:t>
            </a:r>
            <a:r>
              <a:rPr lang="es-ES" dirty="0">
                <a:sym typeface="Wingdings" panose="05000000000000000000" pitchFamily="2" charset="2"/>
              </a:rPr>
              <a:t>. </a:t>
            </a:r>
          </a:p>
          <a:p>
            <a:r>
              <a:rPr lang="es-ES" dirty="0">
                <a:sym typeface="Wingdings" panose="05000000000000000000" pitchFamily="2" charset="2"/>
              </a:rPr>
              <a:t>Periodo de vibración transversal (Rayleigh) :  Ty = </a:t>
            </a:r>
          </a:p>
          <a:p>
            <a:pPr algn="just">
              <a:buNone/>
            </a:pPr>
            <a:r>
              <a:rPr lang="es-ES" dirty="0">
                <a:ea typeface="Times New Roman" panose="02020603050405020304" pitchFamily="18" charset="0"/>
              </a:rPr>
              <a:t> </a:t>
            </a:r>
          </a:p>
          <a:p>
            <a:pPr algn="just">
              <a:buNone/>
            </a:pPr>
            <a:endParaRPr lang="es-ES" dirty="0"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es-ES" dirty="0">
                <a:ea typeface="Times New Roman" panose="02020603050405020304" pitchFamily="18" charset="0"/>
              </a:rPr>
              <a:t>Escalado de los desplazamientos di ..............................  </a:t>
            </a:r>
            <a:r>
              <a:rPr lang="es-ES" dirty="0" err="1">
                <a:ea typeface="Times New Roman" panose="02020603050405020304" pitchFamily="18" charset="0"/>
              </a:rPr>
              <a:t>esc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Sd</a:t>
            </a:r>
            <a:r>
              <a:rPr lang="es-ES" dirty="0">
                <a:ea typeface="Times New Roman" panose="02020603050405020304" pitchFamily="18" charset="0"/>
              </a:rPr>
              <a:t>(Ty)/g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dyi</a:t>
            </a:r>
            <a:r>
              <a:rPr lang="es-ES" dirty="0">
                <a:ea typeface="Times New Roman" panose="02020603050405020304" pitchFamily="18" charset="0"/>
              </a:rPr>
              <a:t> = desplazamiento conjunto </a:t>
            </a:r>
            <a:r>
              <a:rPr lang="es-ES" dirty="0" err="1">
                <a:ea typeface="Times New Roman" panose="02020603050405020304" pitchFamily="18" charset="0"/>
              </a:rPr>
              <a:t>pila+neopreno</a:t>
            </a:r>
            <a:r>
              <a:rPr lang="es-ES" dirty="0">
                <a:ea typeface="Times New Roman" panose="02020603050405020304" pitchFamily="18" charset="0"/>
              </a:rPr>
              <a:t> .............. </a:t>
            </a:r>
            <a:r>
              <a:rPr lang="es-ES" dirty="0" err="1">
                <a:ea typeface="Times New Roman" panose="02020603050405020304" pitchFamily="18" charset="0"/>
              </a:rPr>
              <a:t>dyi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esc</a:t>
            </a:r>
            <a:r>
              <a:rPr lang="es-ES" dirty="0">
                <a:ea typeface="Times New Roman" panose="02020603050405020304" pitchFamily="18" charset="0"/>
              </a:rPr>
              <a:t> * di 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Fyi</a:t>
            </a:r>
            <a:r>
              <a:rPr lang="es-ES" dirty="0">
                <a:ea typeface="Times New Roman" panose="02020603050405020304" pitchFamily="18" charset="0"/>
              </a:rPr>
              <a:t> = Fuerza transversal en pila i = Reacción .................  </a:t>
            </a:r>
            <a:r>
              <a:rPr lang="es-ES" dirty="0" err="1">
                <a:ea typeface="Times New Roman" panose="02020603050405020304" pitchFamily="18" charset="0"/>
              </a:rPr>
              <a:t>Fyi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Kpyi</a:t>
            </a:r>
            <a:r>
              <a:rPr lang="es-ES" dirty="0">
                <a:ea typeface="Times New Roman" panose="02020603050405020304" pitchFamily="18" charset="0"/>
              </a:rPr>
              <a:t>*</a:t>
            </a:r>
            <a:r>
              <a:rPr lang="es-ES" dirty="0" err="1">
                <a:ea typeface="Times New Roman" panose="02020603050405020304" pitchFamily="18" charset="0"/>
              </a:rPr>
              <a:t>dyi</a:t>
            </a:r>
            <a:r>
              <a:rPr lang="es-ES" dirty="0">
                <a:ea typeface="Times New Roman" panose="02020603050405020304" pitchFamily="18" charset="0"/>
              </a:rPr>
              <a:t> 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dpy</a:t>
            </a:r>
            <a:r>
              <a:rPr lang="es-ES" dirty="0">
                <a:ea typeface="Times New Roman" panose="02020603050405020304" pitchFamily="18" charset="0"/>
              </a:rPr>
              <a:t> = desplazamiento en el extremo de la pila  .............  </a:t>
            </a:r>
            <a:r>
              <a:rPr lang="es-ES" dirty="0" err="1">
                <a:ea typeface="Times New Roman" panose="02020603050405020304" pitchFamily="18" charset="0"/>
              </a:rPr>
              <a:t>dpy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Fyi</a:t>
            </a:r>
            <a:r>
              <a:rPr lang="es-ES" dirty="0">
                <a:ea typeface="Times New Roman" panose="02020603050405020304" pitchFamily="18" charset="0"/>
              </a:rPr>
              <a:t>/</a:t>
            </a:r>
            <a:r>
              <a:rPr lang="es-ES" dirty="0" err="1">
                <a:ea typeface="Times New Roman" panose="02020603050405020304" pitchFamily="18" charset="0"/>
              </a:rPr>
              <a:t>Kp</a:t>
            </a:r>
            <a:r>
              <a:rPr lang="es-ES" dirty="0">
                <a:ea typeface="Times New Roman" panose="02020603050405020304" pitchFamily="18" charset="0"/>
              </a:rPr>
              <a:t>  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dny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desplaz</a:t>
            </a:r>
            <a:r>
              <a:rPr lang="es-ES" dirty="0">
                <a:ea typeface="Times New Roman" panose="02020603050405020304" pitchFamily="18" charset="0"/>
              </a:rPr>
              <a:t>. relativo entre caras del neopreno ….…...  </a:t>
            </a:r>
            <a:r>
              <a:rPr lang="es-ES" dirty="0" err="1">
                <a:ea typeface="Times New Roman" panose="02020603050405020304" pitchFamily="18" charset="0"/>
              </a:rPr>
              <a:t>dny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Fyi</a:t>
            </a:r>
            <a:r>
              <a:rPr lang="es-ES" dirty="0">
                <a:ea typeface="Times New Roman" panose="02020603050405020304" pitchFamily="18" charset="0"/>
              </a:rPr>
              <a:t>/</a:t>
            </a:r>
            <a:r>
              <a:rPr lang="es-ES" dirty="0" err="1">
                <a:ea typeface="Times New Roman" panose="02020603050405020304" pitchFamily="18" charset="0"/>
              </a:rPr>
              <a:t>Kn</a:t>
            </a:r>
            <a:r>
              <a:rPr lang="es-ES" dirty="0">
                <a:ea typeface="Times New Roman" panose="02020603050405020304" pitchFamily="18" charset="0"/>
              </a:rPr>
              <a:t> 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Gny</a:t>
            </a:r>
            <a:r>
              <a:rPr lang="es-ES" dirty="0">
                <a:ea typeface="Times New Roman" panose="02020603050405020304" pitchFamily="18" charset="0"/>
              </a:rPr>
              <a:t> = % de </a:t>
            </a:r>
            <a:r>
              <a:rPr lang="es-ES" dirty="0" err="1">
                <a:ea typeface="Times New Roman" panose="02020603050405020304" pitchFamily="18" charset="0"/>
              </a:rPr>
              <a:t>distorsion</a:t>
            </a:r>
            <a:r>
              <a:rPr lang="es-ES" dirty="0">
                <a:ea typeface="Times New Roman" panose="02020603050405020304" pitchFamily="18" charset="0"/>
              </a:rPr>
              <a:t> caras del neopreno …..… </a:t>
            </a:r>
            <a:r>
              <a:rPr lang="es-ES" dirty="0" err="1">
                <a:ea typeface="Times New Roman" panose="02020603050405020304" pitchFamily="18" charset="0"/>
              </a:rPr>
              <a:t>Gny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 err="1">
                <a:ea typeface="Times New Roman" panose="02020603050405020304" pitchFamily="18" charset="0"/>
              </a:rPr>
              <a:t>dny</a:t>
            </a:r>
            <a:r>
              <a:rPr lang="es-ES" dirty="0">
                <a:ea typeface="Times New Roman" panose="02020603050405020304" pitchFamily="18" charset="0"/>
              </a:rPr>
              <a:t>/</a:t>
            </a:r>
            <a:r>
              <a:rPr lang="es-ES" dirty="0" err="1">
                <a:ea typeface="Times New Roman" panose="02020603050405020304" pitchFamily="18" charset="0"/>
              </a:rPr>
              <a:t>Hng</a:t>
            </a:r>
            <a:r>
              <a:rPr lang="es-ES" dirty="0">
                <a:ea typeface="Times New Roman" panose="02020603050405020304" pitchFamily="18" charset="0"/>
              </a:rPr>
              <a:t> * 100</a:t>
            </a:r>
          </a:p>
          <a:p>
            <a:pPr algn="ctr">
              <a:buNone/>
            </a:pPr>
            <a:r>
              <a:rPr lang="es-ES" dirty="0" err="1">
                <a:ea typeface="Times New Roman" panose="02020603050405020304" pitchFamily="18" charset="0"/>
              </a:rPr>
              <a:t>Fy</a:t>
            </a:r>
            <a:r>
              <a:rPr lang="es-ES" dirty="0">
                <a:ea typeface="Times New Roman" panose="02020603050405020304" pitchFamily="18" charset="0"/>
              </a:rPr>
              <a:t>  = Fuerza </a:t>
            </a:r>
            <a:r>
              <a:rPr lang="es-ES" dirty="0" err="1">
                <a:ea typeface="Times New Roman" panose="02020603050405020304" pitchFamily="18" charset="0"/>
              </a:rPr>
              <a:t>sismica</a:t>
            </a:r>
            <a:r>
              <a:rPr lang="es-ES" dirty="0">
                <a:ea typeface="Times New Roman" panose="02020603050405020304" pitchFamily="18" charset="0"/>
              </a:rPr>
              <a:t> transversal total  ................................   </a:t>
            </a:r>
            <a:r>
              <a:rPr lang="es-ES" dirty="0" err="1">
                <a:ea typeface="Times New Roman" panose="02020603050405020304" pitchFamily="18" charset="0"/>
              </a:rPr>
              <a:t>Fy</a:t>
            </a:r>
            <a:r>
              <a:rPr lang="es-ES" dirty="0">
                <a:ea typeface="Times New Roman" panose="02020603050405020304" pitchFamily="18" charset="0"/>
              </a:rPr>
              <a:t> = </a:t>
            </a:r>
            <a:r>
              <a:rPr lang="es-ES" dirty="0">
                <a:latin typeface="Symbol" panose="05050102010706020507" pitchFamily="18" charset="2"/>
                <a:ea typeface="Times New Roman" panose="02020603050405020304" pitchFamily="18" charset="0"/>
              </a:rPr>
              <a:t>S</a:t>
            </a:r>
            <a:r>
              <a:rPr lang="es-ES" dirty="0">
                <a:ea typeface="Times New Roman" panose="02020603050405020304" pitchFamily="18" charset="0"/>
              </a:rPr>
              <a:t> </a:t>
            </a:r>
            <a:r>
              <a:rPr lang="es-ES" dirty="0" err="1">
                <a:ea typeface="Times New Roman" panose="02020603050405020304" pitchFamily="18" charset="0"/>
              </a:rPr>
              <a:t>Fyi</a:t>
            </a:r>
            <a:r>
              <a:rPr lang="es-ES" dirty="0">
                <a:ea typeface="Times New Roman" panose="02020603050405020304" pitchFamily="18" charset="0"/>
              </a:rPr>
              <a:t> 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  <p:pic>
        <p:nvPicPr>
          <p:cNvPr id="7" name="Imagen 6" descr="Texto&#10;&#10;El contenido generado por IA puede ser incorrecto.">
            <a:extLst>
              <a:ext uri="{FF2B5EF4-FFF2-40B4-BE49-F238E27FC236}">
                <a16:creationId xmlns:a16="http://schemas.microsoft.com/office/drawing/2014/main" id="{268294D8-A588-4594-DDC6-2293F77C2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346" y="2844628"/>
            <a:ext cx="1368749" cy="784363"/>
          </a:xfrm>
          <a:prstGeom prst="rect">
            <a:avLst/>
          </a:prstGeom>
        </p:spPr>
      </p:pic>
      <p:pic>
        <p:nvPicPr>
          <p:cNvPr id="5" name="Imagen 4" descr="Texto&#10;&#10;El contenido generado por IA puede ser incorrecto.">
            <a:extLst>
              <a:ext uri="{FF2B5EF4-FFF2-40B4-BE49-F238E27FC236}">
                <a16:creationId xmlns:a16="http://schemas.microsoft.com/office/drawing/2014/main" id="{B6A340B7-DCDA-0961-BED8-03BDB79F47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9511" y="2892770"/>
            <a:ext cx="1902689" cy="610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73201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92479-7A19-174D-932B-B729ACB5A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75C9BE7-764B-56CD-EDAC-A5483D698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0A968426-D199-390E-CB40-062A675DE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E3AB285-916D-708E-2685-9A20DA736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68</a:t>
            </a:fld>
            <a:endParaRPr lang="es-ES"/>
          </a:p>
        </p:txBody>
      </p:sp>
      <p:pic>
        <p:nvPicPr>
          <p:cNvPr id="10" name="Imagen 9" descr="Gráfico de líneas&#10;&#10;El contenido generado por IA puede ser incorrecto.">
            <a:extLst>
              <a:ext uri="{FF2B5EF4-FFF2-40B4-BE49-F238E27FC236}">
                <a16:creationId xmlns:a16="http://schemas.microsoft.com/office/drawing/2014/main" id="{9F5064A1-8310-7827-F078-61CE5718C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970" y="2441993"/>
            <a:ext cx="3933825" cy="2847975"/>
          </a:xfrm>
          <a:prstGeom prst="rect">
            <a:avLst/>
          </a:prstGeom>
        </p:spPr>
      </p:pic>
      <p:pic>
        <p:nvPicPr>
          <p:cNvPr id="5" name="Imagen 4" descr="Imagen que contiene Diagrama">
            <a:extLst>
              <a:ext uri="{FF2B5EF4-FFF2-40B4-BE49-F238E27FC236}">
                <a16:creationId xmlns:a16="http://schemas.microsoft.com/office/drawing/2014/main" id="{3E08262A-8851-4395-E580-8C4A0F52A7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732" y="2441993"/>
            <a:ext cx="3924300" cy="2809875"/>
          </a:xfrm>
          <a:prstGeom prst="rect">
            <a:avLst/>
          </a:prstGeom>
        </p:spPr>
      </p:pic>
      <p:pic>
        <p:nvPicPr>
          <p:cNvPr id="6" name="Imagen 5" descr="Diagrama">
            <a:extLst>
              <a:ext uri="{FF2B5EF4-FFF2-40B4-BE49-F238E27FC236}">
                <a16:creationId xmlns:a16="http://schemas.microsoft.com/office/drawing/2014/main" id="{0641957D-B601-87C6-056C-18560D642E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805" y="590591"/>
            <a:ext cx="4830195" cy="1493839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296E8A7-71BA-D4C5-064D-0C9DCE71A2D9}"/>
              </a:ext>
            </a:extLst>
          </p:cNvPr>
          <p:cNvSpPr txBox="1"/>
          <p:nvPr/>
        </p:nvSpPr>
        <p:spPr>
          <a:xfrm>
            <a:off x="6894734" y="1077805"/>
            <a:ext cx="4180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/>
              <a:t>Peso variable según poligonal de NG puntos (</a:t>
            </a:r>
            <a:r>
              <a:rPr lang="es-ES" sz="2400" b="1" dirty="0" err="1"/>
              <a:t>xgi,fgi</a:t>
            </a:r>
            <a:r>
              <a:rPr lang="es-ES" sz="24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2789838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E90D743-8BA7-B812-3871-0F8C5AF12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EA120C0-CF68-A7C1-98EE-8107F9C01B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B07AE38-5AE9-C69B-C46C-848D0D5D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69</a:t>
            </a:fld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405F559-C2A2-8309-92C6-AABE33DF5EE1}"/>
              </a:ext>
            </a:extLst>
          </p:cNvPr>
          <p:cNvSpPr txBox="1"/>
          <p:nvPr/>
        </p:nvSpPr>
        <p:spPr>
          <a:xfrm>
            <a:off x="2438400" y="2580470"/>
            <a:ext cx="7315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/>
              <a:t>EJEMPLO  DEL METODO DEL MODO FUNDAMENTAL</a:t>
            </a:r>
          </a:p>
        </p:txBody>
      </p:sp>
      <p:graphicFrame>
        <p:nvGraphicFramePr>
          <p:cNvPr id="7" name="Objeto 6">
            <a:hlinkClick r:id="rId2" action="ppaction://hlinkfile"/>
            <a:extLst>
              <a:ext uri="{FF2B5EF4-FFF2-40B4-BE49-F238E27FC236}">
                <a16:creationId xmlns:a16="http://schemas.microsoft.com/office/drawing/2014/main" id="{EB34737A-DA2F-C1EE-E61A-C1C42C3505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1001999"/>
              </p:ext>
            </p:extLst>
          </p:nvPr>
        </p:nvGraphicFramePr>
        <p:xfrm>
          <a:off x="5934075" y="3090863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3" imgW="322560" imgH="672480" progId="AcroExch.Document.7">
                  <p:link updateAutomatic="1"/>
                </p:oleObj>
              </mc:Choice>
              <mc:Fallback>
                <p:oleObj name="Acrobat Document" showAsIcon="1" r:id="rId3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4075" y="3090863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25115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 descr="Imagen que contiene roca, árbol&#10;&#10;El contenido generado por IA puede ser incorrecto.">
            <a:extLst>
              <a:ext uri="{FF2B5EF4-FFF2-40B4-BE49-F238E27FC236}">
                <a16:creationId xmlns:a16="http://schemas.microsoft.com/office/drawing/2014/main" id="{E969A2B6-6967-9740-0801-37CD4C2D83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22" y="369004"/>
            <a:ext cx="9798756" cy="5987345"/>
          </a:xfrm>
        </p:spPr>
      </p:pic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9DA319EB-B7A7-8A31-405B-D57C35899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8E9340E-794C-1E45-76D3-863EE1763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</a:t>
            </a:fld>
            <a:endParaRPr lang="es-ES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7849954-6363-391E-108C-9965818F2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28199971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433211-EA41-0207-00A9-26559B309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671A8AE-40A1-4631-A6B8-581AFF065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 descr="Imagen que contiene Gráfico&#10;&#10;El contenido generado por IA puede ser incorrecto.">
            <a:extLst>
              <a:ext uri="{FF2B5EF4-FFF2-40B4-BE49-F238E27FC236}">
                <a16:creationId xmlns:a16="http://schemas.microsoft.com/office/drawing/2014/main" id="{A52E77B5-EA73-274E-162B-5A5BF55C3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"/>
          <a:stretch>
            <a:fillRect/>
          </a:stretch>
        </p:blipFill>
        <p:spPr>
          <a:xfrm>
            <a:off x="4936648" y="10"/>
            <a:ext cx="7733329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B58EF07-17C2-48CF-ABB0-EEF1F17CB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" y="0"/>
            <a:ext cx="9339206" cy="6858000"/>
          </a:xfrm>
          <a:prstGeom prst="rect">
            <a:avLst/>
          </a:prstGeom>
          <a:gradFill>
            <a:gsLst>
              <a:gs pos="58000">
                <a:schemeClr val="tx1"/>
              </a:gs>
              <a:gs pos="33000">
                <a:schemeClr val="tx1">
                  <a:alpha val="64000"/>
                </a:schemeClr>
              </a:gs>
              <a:gs pos="0">
                <a:schemeClr val="tx1">
                  <a:alpha val="0"/>
                </a:schemeClr>
              </a:gs>
              <a:gs pos="100000">
                <a:schemeClr val="tx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CA30697-AFB6-90F4-C4BE-6B670B378B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5117" y="4594015"/>
            <a:ext cx="4269384" cy="1188716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 algn="l">
              <a:buFont typeface="Arial" panose="020B0604020202020204" pitchFamily="34" charset="0"/>
              <a:buChar char="•"/>
            </a:pPr>
            <a:endParaRPr lang="en-US" sz="1100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    </a:t>
            </a:r>
            <a:r>
              <a:rPr lang="en-US" sz="1200" dirty="0" err="1">
                <a:solidFill>
                  <a:schemeClr val="bg1"/>
                </a:solidFill>
              </a:rPr>
              <a:t>Impartido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por</a:t>
            </a:r>
            <a:r>
              <a:rPr lang="en-US" sz="1200" dirty="0">
                <a:solidFill>
                  <a:schemeClr val="bg1"/>
                </a:solidFill>
              </a:rPr>
              <a:t>   Julián Díaz del Valle    </a:t>
            </a:r>
            <a:r>
              <a:rPr lang="en-US" sz="1200" u="sng" dirty="0">
                <a:solidFill>
                  <a:schemeClr val="bg1"/>
                </a:solidFill>
                <a:hlinkClick r:id="rId4"/>
              </a:rPr>
              <a:t>www.diaval.es</a:t>
            </a:r>
            <a:endParaRPr lang="en-US" sz="1200" u="sng" dirty="0">
              <a:solidFill>
                <a:schemeClr val="bg1"/>
              </a:solidFill>
            </a:endParaRPr>
          </a:p>
          <a:p>
            <a:r>
              <a:rPr lang="en-US" sz="1200" dirty="0">
                <a:solidFill>
                  <a:schemeClr val="bg1"/>
                </a:solidFill>
              </a:rPr>
              <a:t>    </a:t>
            </a:r>
            <a:r>
              <a:rPr lang="en-US" sz="1200" dirty="0" err="1">
                <a:solidFill>
                  <a:schemeClr val="bg1"/>
                </a:solidFill>
              </a:rPr>
              <a:t>Profesor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jubilado</a:t>
            </a:r>
            <a:r>
              <a:rPr lang="en-US" sz="1200" dirty="0">
                <a:solidFill>
                  <a:schemeClr val="bg1"/>
                </a:solidFill>
              </a:rPr>
              <a:t> de la Escuela de Ingenieros de Santander </a:t>
            </a:r>
          </a:p>
          <a:p>
            <a:r>
              <a:rPr lang="en-US" sz="1200" dirty="0">
                <a:solidFill>
                  <a:schemeClr val="bg1"/>
                </a:solidFill>
              </a:rPr>
              <a:t>    (24 y 25 de </a:t>
            </a:r>
            <a:r>
              <a:rPr lang="en-US" sz="1200" dirty="0" err="1">
                <a:solidFill>
                  <a:schemeClr val="bg1"/>
                </a:solidFill>
              </a:rPr>
              <a:t>Septiembre</a:t>
            </a:r>
            <a:r>
              <a:rPr lang="en-US" sz="1200" dirty="0">
                <a:solidFill>
                  <a:schemeClr val="bg1"/>
                </a:solidFill>
              </a:rPr>
              <a:t> de 2025)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CB88DB7-693C-5357-4DB8-75F2258E95A6}"/>
              </a:ext>
            </a:extLst>
          </p:cNvPr>
          <p:cNvSpPr txBox="1"/>
          <p:nvPr/>
        </p:nvSpPr>
        <p:spPr>
          <a:xfrm>
            <a:off x="5640779" y="2737262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s-ES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AAD55D75-1CB7-5F38-4498-C000796B280E}"/>
              </a:ext>
            </a:extLst>
          </p:cNvPr>
          <p:cNvSpPr/>
          <p:nvPr/>
        </p:nvSpPr>
        <p:spPr>
          <a:xfrm>
            <a:off x="452760" y="1075269"/>
            <a:ext cx="564324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kern="1200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Curso</a:t>
            </a:r>
            <a:r>
              <a:rPr lang="en-US" sz="4000" b="1" kern="120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 </a:t>
            </a:r>
            <a:r>
              <a:rPr lang="en-US" sz="4000" b="1" kern="1200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Sísmico</a:t>
            </a:r>
            <a:r>
              <a:rPr lang="en-US" sz="4000" b="1" kern="120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 de </a:t>
            </a:r>
            <a:r>
              <a:rPr lang="en-US" sz="4000" b="1" kern="1200" cap="none" spc="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Edificios</a:t>
            </a:r>
            <a:br>
              <a:rPr lang="en-US" sz="4000" b="1" kern="120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4000" b="1" kern="1200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lt"/>
                <a:ea typeface="+mj-ea"/>
                <a:cs typeface="+mj-cs"/>
              </a:rPr>
              <a:t>Colegio de Ingenieros de Caminos de Cantabria</a:t>
            </a:r>
            <a:endParaRPr lang="es-ES" sz="40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5265872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66D88-D933-B9F5-42D7-C69444B88F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209E7A-6C94-F0C5-2058-358C777D9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9986"/>
            <a:ext cx="10515600" cy="3761489"/>
          </a:xfrm>
        </p:spPr>
        <p:txBody>
          <a:bodyPr>
            <a:normAutofit/>
          </a:bodyPr>
          <a:lstStyle/>
          <a:p>
            <a:r>
              <a:rPr lang="es-ES" sz="4900" b="1" i="1" dirty="0"/>
              <a:t>Referencias</a:t>
            </a:r>
            <a:r>
              <a:rPr lang="es-ES" sz="4900" b="1" dirty="0"/>
              <a:t> :</a:t>
            </a:r>
            <a:r>
              <a:rPr lang="es-ES" sz="3600" dirty="0"/>
              <a:t> </a:t>
            </a:r>
            <a:br>
              <a:rPr lang="es-ES" sz="3600" dirty="0"/>
            </a:br>
            <a:r>
              <a:rPr lang="es-ES" sz="2700" dirty="0"/>
              <a:t>-NCSE-02  Norma Construcción Sismorresistente de Edificios</a:t>
            </a:r>
            <a:br>
              <a:rPr lang="es-ES" sz="2700" dirty="0"/>
            </a:br>
            <a:r>
              <a:rPr lang="es-ES" sz="2700" dirty="0"/>
              <a:t>-</a:t>
            </a:r>
            <a:r>
              <a:rPr lang="es-ES" sz="2700" dirty="0" err="1"/>
              <a:t>Eurocódigo</a:t>
            </a:r>
            <a:r>
              <a:rPr lang="es-ES" sz="2700" dirty="0"/>
              <a:t> 8 .  UNE-ENV- 1998-2. Parte 1.1  General</a:t>
            </a:r>
            <a:br>
              <a:rPr lang="es-ES" sz="2700" dirty="0"/>
            </a:br>
            <a:r>
              <a:rPr lang="es-ES" sz="2800" dirty="0"/>
              <a:t>-</a:t>
            </a:r>
            <a:r>
              <a:rPr lang="es-ES" sz="2800" dirty="0" err="1"/>
              <a:t>Eurocódigo</a:t>
            </a:r>
            <a:r>
              <a:rPr lang="es-ES" sz="2800" dirty="0"/>
              <a:t> 8 . UNE-ENV-1998-2. Parte 1.2 Edificios</a:t>
            </a:r>
            <a:br>
              <a:rPr lang="es-ES" sz="2800" dirty="0"/>
            </a:br>
            <a:r>
              <a:rPr lang="es-ES" sz="2800" dirty="0"/>
              <a:t>-Manual programa EDISIS25 de Cálculo Sísmico de Edificios</a:t>
            </a:r>
            <a:br>
              <a:rPr lang="es-ES" sz="2800" dirty="0"/>
            </a:br>
            <a:endParaRPr lang="es-ES" sz="2800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A1083AB-9DE6-A057-C29B-1E2CB595C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128F24F-921D-DCB5-E3AF-8E2C64DC0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71</a:t>
            </a:fld>
            <a:endParaRPr lang="es-ES" dirty="0"/>
          </a:p>
        </p:txBody>
      </p:sp>
      <p:sp>
        <p:nvSpPr>
          <p:cNvPr id="10" name="Marcador de fecha 9">
            <a:extLst>
              <a:ext uri="{FF2B5EF4-FFF2-40B4-BE49-F238E27FC236}">
                <a16:creationId xmlns:a16="http://schemas.microsoft.com/office/drawing/2014/main" id="{D856E04C-8873-DED3-511B-D118447244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11" name="Imagen 10" descr="Texto, Carta&#10;&#10;El contenido generado por IA puede ser incorrecto.">
            <a:extLst>
              <a:ext uri="{FF2B5EF4-FFF2-40B4-BE49-F238E27FC236}">
                <a16:creationId xmlns:a16="http://schemas.microsoft.com/office/drawing/2014/main" id="{70B8C7B2-2336-A880-D9BC-FA1F34A199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966" y="694942"/>
            <a:ext cx="1781627" cy="2205405"/>
          </a:xfrm>
          <a:prstGeom prst="rect">
            <a:avLst/>
          </a:prstGeom>
        </p:spPr>
      </p:pic>
      <p:pic>
        <p:nvPicPr>
          <p:cNvPr id="13" name="Imagen 12" descr="Texto, Carta&#10;&#10;El contenido generado por IA puede ser incorrecto.">
            <a:extLst>
              <a:ext uri="{FF2B5EF4-FFF2-40B4-BE49-F238E27FC236}">
                <a16:creationId xmlns:a16="http://schemas.microsoft.com/office/drawing/2014/main" id="{3B1FE3BF-8854-276E-A658-B0FEE0E93C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600" y="694943"/>
            <a:ext cx="1933845" cy="2205404"/>
          </a:xfrm>
          <a:prstGeom prst="rect">
            <a:avLst/>
          </a:prstGeom>
        </p:spPr>
      </p:pic>
      <p:pic>
        <p:nvPicPr>
          <p:cNvPr id="15" name="Imagen 14" descr="Imagen que contiene Logotipo&#10;&#10;El contenido generado por IA puede ser incorrecto.">
            <a:extLst>
              <a:ext uri="{FF2B5EF4-FFF2-40B4-BE49-F238E27FC236}">
                <a16:creationId xmlns:a16="http://schemas.microsoft.com/office/drawing/2014/main" id="{467E88B9-DFB4-447C-D094-BA69FEF3F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640" y="735463"/>
            <a:ext cx="1924319" cy="2181589"/>
          </a:xfrm>
          <a:prstGeom prst="rect">
            <a:avLst/>
          </a:prstGeom>
        </p:spPr>
      </p:pic>
      <p:pic>
        <p:nvPicPr>
          <p:cNvPr id="17" name="Imagen 16" descr="Calendario&#10;&#10;El contenido generado por IA puede ser incorrecto.">
            <a:extLst>
              <a:ext uri="{FF2B5EF4-FFF2-40B4-BE49-F238E27FC236}">
                <a16:creationId xmlns:a16="http://schemas.microsoft.com/office/drawing/2014/main" id="{A40DF641-5097-6EDA-D247-E201570DB9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1452" y="721169"/>
            <a:ext cx="1825752" cy="2152950"/>
          </a:xfrm>
          <a:prstGeom prst="rect">
            <a:avLst/>
          </a:prstGeom>
        </p:spPr>
      </p:pic>
      <p:graphicFrame>
        <p:nvGraphicFramePr>
          <p:cNvPr id="9" name="Objeto 8">
            <a:hlinkClick r:id="rId6" action="ppaction://hlinkfile"/>
            <a:extLst>
              <a:ext uri="{FF2B5EF4-FFF2-40B4-BE49-F238E27FC236}">
                <a16:creationId xmlns:a16="http://schemas.microsoft.com/office/drawing/2014/main" id="{125BFBD5-399C-2188-0A11-6949C8A549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1704581"/>
              </p:ext>
            </p:extLst>
          </p:nvPr>
        </p:nvGraphicFramePr>
        <p:xfrm>
          <a:off x="2066470" y="3002919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7" imgW="322560" imgH="672480" progId="AcroExch.Document.7">
                  <p:link updateAutomatic="1"/>
                </p:oleObj>
              </mc:Choice>
              <mc:Fallback>
                <p:oleObj name="Acrobat Document" showAsIcon="1" r:id="rId7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66470" y="3002919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to 13">
            <a:hlinkClick r:id="rId9" action="ppaction://hlinkfile"/>
            <a:extLst>
              <a:ext uri="{FF2B5EF4-FFF2-40B4-BE49-F238E27FC236}">
                <a16:creationId xmlns:a16="http://schemas.microsoft.com/office/drawing/2014/main" id="{DCD36BB4-A91E-26D4-5869-60D3FE3187E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9933259"/>
              </p:ext>
            </p:extLst>
          </p:nvPr>
        </p:nvGraphicFramePr>
        <p:xfrm>
          <a:off x="7423376" y="2992438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0" imgW="322560" imgH="672480" progId="AcroExch.Document.7">
                  <p:link updateAutomatic="1"/>
                </p:oleObj>
              </mc:Choice>
              <mc:Fallback>
                <p:oleObj name="Acrobat Document" showAsIcon="1" r:id="rId10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23376" y="2992438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to 17">
            <a:hlinkClick r:id="rId11" action="ppaction://hlinkfile"/>
            <a:extLst>
              <a:ext uri="{FF2B5EF4-FFF2-40B4-BE49-F238E27FC236}">
                <a16:creationId xmlns:a16="http://schemas.microsoft.com/office/drawing/2014/main" id="{ACA7C1B9-96F1-59C8-4D2B-6693F4ED429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3092090"/>
              </p:ext>
            </p:extLst>
          </p:nvPr>
        </p:nvGraphicFramePr>
        <p:xfrm>
          <a:off x="10063163" y="2992438"/>
          <a:ext cx="322262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2" imgW="322560" imgH="672480" progId="AcroExch.Document.7">
                  <p:link updateAutomatic="1"/>
                </p:oleObj>
              </mc:Choice>
              <mc:Fallback>
                <p:oleObj name="Acrobat Document" showAsIcon="1" r:id="rId12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63163" y="2992438"/>
                        <a:ext cx="322262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to 2">
            <a:hlinkClick r:id="rId13" action="ppaction://hlinkfile"/>
            <a:extLst>
              <a:ext uri="{FF2B5EF4-FFF2-40B4-BE49-F238E27FC236}">
                <a16:creationId xmlns:a16="http://schemas.microsoft.com/office/drawing/2014/main" id="{5BBF295D-091D-AF59-FC58-15A2DD86FD2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521685"/>
              </p:ext>
            </p:extLst>
          </p:nvPr>
        </p:nvGraphicFramePr>
        <p:xfrm>
          <a:off x="4706257" y="2986214"/>
          <a:ext cx="3810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14" imgW="381051" imgH="771525" progId="AcroExch.Document.7">
                  <p:link updateAutomatic="1"/>
                </p:oleObj>
              </mc:Choice>
              <mc:Fallback>
                <p:oleObj name="Acrobat Document" showAsIcon="1" r:id="rId14" imgW="381051" imgH="771525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706257" y="2986214"/>
                        <a:ext cx="3810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119441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3C5372-616B-27FE-9C3A-EFC84CB2B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6539"/>
          </a:xfrm>
        </p:spPr>
        <p:txBody>
          <a:bodyPr/>
          <a:lstStyle/>
          <a:p>
            <a:pPr algn="ctr"/>
            <a:r>
              <a:rPr lang="es-ES" b="1" dirty="0"/>
              <a:t>INDICE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AC60415-3571-617F-D7D4-1632E71F8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9056" y="1253331"/>
            <a:ext cx="10515600" cy="4351338"/>
          </a:xfrm>
        </p:spPr>
        <p:txBody>
          <a:bodyPr>
            <a:normAutofit fontScale="62500" lnSpcReduction="20000"/>
          </a:bodyPr>
          <a:lstStyle/>
          <a:p>
            <a:endParaRPr lang="es-ES" dirty="0"/>
          </a:p>
          <a:p>
            <a:r>
              <a:rPr lang="es-ES" dirty="0"/>
              <a:t>Normativa sísmica : NCSE-02 , EUROCODIGO 8 y otras.</a:t>
            </a:r>
          </a:p>
          <a:p>
            <a:r>
              <a:rPr lang="es-ES" dirty="0"/>
              <a:t>Modelos estructurales dinámicos: Rigidez de los forjados, Edificios de cortante, </a:t>
            </a:r>
          </a:p>
          <a:p>
            <a:pPr marL="0" indent="0">
              <a:buNone/>
            </a:pPr>
            <a:r>
              <a:rPr lang="es-ES" dirty="0"/>
              <a:t>    Edificios de dintel flexible, Edificios a base de pórticos y pantallas o muros de corte.</a:t>
            </a:r>
          </a:p>
          <a:p>
            <a:pPr marL="0" indent="0">
              <a:buNone/>
            </a:pPr>
            <a:r>
              <a:rPr lang="es-ES" dirty="0"/>
              <a:t>    Matrices de rigidez, de masas y de amortiguamiento.</a:t>
            </a:r>
          </a:p>
          <a:p>
            <a:pPr marL="0" indent="0">
              <a:buNone/>
            </a:pPr>
            <a:r>
              <a:rPr lang="es-ES" dirty="0"/>
              <a:t>*  Análisis modal : Calculo de modos y frecuencias de vibración y superposición modal . </a:t>
            </a:r>
          </a:p>
          <a:p>
            <a:r>
              <a:rPr lang="es-ES" dirty="0"/>
              <a:t>Técnica modal espectral : Cálculo de desplazamientos, aceleraciones, fuerzas, cortantes</a:t>
            </a:r>
          </a:p>
          <a:p>
            <a:pPr marL="0" indent="0">
              <a:buNone/>
            </a:pPr>
            <a:r>
              <a:rPr lang="es-ES" dirty="0"/>
              <a:t>    y momentos en cada planta y en cada modo.</a:t>
            </a:r>
          </a:p>
          <a:p>
            <a:r>
              <a:rPr lang="es-ES" dirty="0"/>
              <a:t>Combinación modal con técnicas estadísticas (ABSUM, SRSS y/o CQC)</a:t>
            </a:r>
          </a:p>
          <a:p>
            <a:r>
              <a:rPr lang="es-ES" dirty="0"/>
              <a:t>Método simplificado de cálculo</a:t>
            </a:r>
          </a:p>
          <a:p>
            <a:r>
              <a:rPr lang="es-ES" dirty="0"/>
              <a:t>Métodos no lineales de cálculo.</a:t>
            </a:r>
          </a:p>
          <a:p>
            <a:r>
              <a:rPr lang="es-ES" dirty="0"/>
              <a:t>Aislamiento y disipación en edificios.</a:t>
            </a:r>
          </a:p>
          <a:p>
            <a:r>
              <a:rPr lang="es-ES" dirty="0"/>
              <a:t>Ejemplos de aplicación.</a:t>
            </a:r>
          </a:p>
          <a:p>
            <a:endParaRPr lang="es-E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42EA12B-FBD1-C93C-E313-D36048D19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946E96-4838-533A-83D1-E826E5666C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77B11B0-6EE4-3B6F-241A-FFDCAF2CF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548707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3BEA4D-6F5E-8099-DDF8-848C744A3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5083" y="406019"/>
            <a:ext cx="5760149" cy="532765"/>
          </a:xfrm>
        </p:spPr>
        <p:txBody>
          <a:bodyPr>
            <a:normAutofit fontScale="90000"/>
          </a:bodyPr>
          <a:lstStyle/>
          <a:p>
            <a:r>
              <a:rPr lang="es-ES" sz="3600" b="1" dirty="0"/>
              <a:t>MODELO DINÁMICO DEL EDIFICIO</a:t>
            </a:r>
          </a:p>
        </p:txBody>
      </p:sp>
      <p:pic>
        <p:nvPicPr>
          <p:cNvPr id="8" name="Marcador de contenido 7" descr="Gráfico, Gráfico de cajas y bigotes">
            <a:extLst>
              <a:ext uri="{FF2B5EF4-FFF2-40B4-BE49-F238E27FC236}">
                <a16:creationId xmlns:a16="http://schemas.microsoft.com/office/drawing/2014/main" id="{0BFF0C94-35AF-4775-F6EA-C4EB707AF3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830" y="2535564"/>
            <a:ext cx="4914900" cy="3657600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0C75BF-A694-1B8D-9EA9-9B5E6059D9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dirty="0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69475C-BFF2-0C73-EBCE-666632798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E23F1A-4CC9-1745-BA39-0656E5EC1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73</a:t>
            </a:fld>
            <a:endParaRPr lang="es-ES" dirty="0"/>
          </a:p>
        </p:txBody>
      </p:sp>
      <p:pic>
        <p:nvPicPr>
          <p:cNvPr id="10" name="Imagen 9" descr="Imagen de la pantalla de un celular de un mensaje en letras blancas&#10;&#10;El contenido generado por IA puede ser incorrecto.">
            <a:extLst>
              <a:ext uri="{FF2B5EF4-FFF2-40B4-BE49-F238E27FC236}">
                <a16:creationId xmlns:a16="http://schemas.microsoft.com/office/drawing/2014/main" id="{9CBB8E8F-E903-18C4-A0AE-CE8DB7677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6354" y="2836723"/>
            <a:ext cx="1019175" cy="2690020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15840A7-CA95-98EC-3CA2-88FD715AB4DE}"/>
              </a:ext>
            </a:extLst>
          </p:cNvPr>
          <p:cNvSpPr txBox="1"/>
          <p:nvPr/>
        </p:nvSpPr>
        <p:spPr>
          <a:xfrm>
            <a:off x="838200" y="1169894"/>
            <a:ext cx="9775561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Gdl</a:t>
            </a:r>
            <a:r>
              <a:rPr lang="es-ES" dirty="0"/>
              <a:t> estáticos y dinámicos. Reducción. Rigidez forjados. Simetrías, desacoplamientos y condensaciones.</a:t>
            </a:r>
          </a:p>
          <a:p>
            <a:r>
              <a:rPr lang="es-ES" b="1" dirty="0"/>
              <a:t>Edificios de cortante:</a:t>
            </a:r>
            <a:r>
              <a:rPr lang="es-ES" dirty="0"/>
              <a:t> Forjados de rigidez infinita. 1 </a:t>
            </a:r>
            <a:r>
              <a:rPr lang="es-ES" dirty="0" err="1"/>
              <a:t>gdl</a:t>
            </a:r>
            <a:r>
              <a:rPr lang="es-ES" dirty="0"/>
              <a:t> por planta (movimiento horizontal del forjado).</a:t>
            </a:r>
          </a:p>
          <a:p>
            <a:r>
              <a:rPr lang="es-ES" dirty="0"/>
              <a:t>Rigidez de columna </a:t>
            </a:r>
            <a:r>
              <a:rPr lang="es-ES" dirty="0" err="1"/>
              <a:t>biempotrada</a:t>
            </a:r>
            <a:r>
              <a:rPr lang="es-ES" dirty="0"/>
              <a:t>  Ki = 12EI/h</a:t>
            </a:r>
            <a:r>
              <a:rPr lang="es-ES" baseline="-25000" dirty="0"/>
              <a:t>i</a:t>
            </a:r>
            <a:r>
              <a:rPr lang="es-ES" baseline="30000" dirty="0"/>
              <a:t>3</a:t>
            </a:r>
            <a:r>
              <a:rPr lang="es-ES" dirty="0"/>
              <a:t>   ;   Columna articulada empotrada  Ki = 3EI/h</a:t>
            </a:r>
            <a:r>
              <a:rPr lang="es-ES" baseline="-25000" dirty="0"/>
              <a:t>i</a:t>
            </a:r>
            <a:r>
              <a:rPr lang="es-ES" baseline="30000" dirty="0"/>
              <a:t>3</a:t>
            </a:r>
          </a:p>
          <a:p>
            <a:r>
              <a:rPr lang="es-ES" b="1" dirty="0"/>
              <a:t>Ki</a:t>
            </a:r>
            <a:r>
              <a:rPr lang="es-ES" dirty="0"/>
              <a:t> = </a:t>
            </a:r>
            <a:r>
              <a:rPr lang="es-ES" dirty="0">
                <a:latin typeface="Symbol" panose="05050102010706020507" pitchFamily="18" charset="2"/>
              </a:rPr>
              <a:t>S</a:t>
            </a:r>
            <a:r>
              <a:rPr lang="es-ES" dirty="0"/>
              <a:t> de las rigideces de todas las columnas del entrepiso.</a:t>
            </a:r>
          </a:p>
          <a:p>
            <a:r>
              <a:rPr lang="es-ES" dirty="0"/>
              <a:t>Matriz de rigidez global </a:t>
            </a:r>
            <a:r>
              <a:rPr lang="es-ES" dirty="0" err="1"/>
              <a:t>tridiagonal</a:t>
            </a:r>
            <a:r>
              <a:rPr lang="es-ES" dirty="0"/>
              <a:t> (</a:t>
            </a:r>
            <a:r>
              <a:rPr lang="es-ES" dirty="0" err="1"/>
              <a:t>NPxNP</a:t>
            </a:r>
            <a:r>
              <a:rPr lang="es-ES" dirty="0"/>
              <a:t>) (NP= </a:t>
            </a:r>
            <a:r>
              <a:rPr lang="es-ES" dirty="0" err="1"/>
              <a:t>nº</a:t>
            </a:r>
            <a:r>
              <a:rPr lang="es-ES" dirty="0"/>
              <a:t> de plantas) :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r>
              <a:rPr lang="es-ES" dirty="0"/>
              <a:t>        </a:t>
            </a:r>
          </a:p>
          <a:p>
            <a:r>
              <a:rPr lang="es-ES" dirty="0"/>
              <a:t>Matriz de Masas diagonal (Mi = Masa de planta i)</a:t>
            </a:r>
          </a:p>
          <a:p>
            <a:endParaRPr lang="es-ES" dirty="0"/>
          </a:p>
          <a:p>
            <a:r>
              <a:rPr lang="es-ES" dirty="0"/>
              <a:t>Muros pantalla (Incluir rigidez a cortante):</a:t>
            </a:r>
          </a:p>
          <a:p>
            <a:r>
              <a:rPr lang="es-ES" dirty="0"/>
              <a:t>Ki =12EI/h</a:t>
            </a:r>
            <a:r>
              <a:rPr lang="es-ES" baseline="-25000" dirty="0"/>
              <a:t>i</a:t>
            </a:r>
            <a:r>
              <a:rPr lang="es-ES" baseline="30000" dirty="0"/>
              <a:t>3</a:t>
            </a:r>
            <a:r>
              <a:rPr lang="es-ES" dirty="0"/>
              <a:t>/Q</a:t>
            </a:r>
          </a:p>
          <a:p>
            <a:r>
              <a:rPr lang="es-ES" dirty="0"/>
              <a:t>Q=1+</a:t>
            </a:r>
            <a:r>
              <a:rPr lang="es-ES" dirty="0">
                <a:latin typeface="Symbol" panose="05050102010706020507" pitchFamily="18" charset="2"/>
              </a:rPr>
              <a:t>a</a:t>
            </a:r>
            <a:r>
              <a:rPr lang="es-ES" dirty="0"/>
              <a:t>   ;   </a:t>
            </a:r>
            <a:r>
              <a:rPr lang="es-ES" dirty="0">
                <a:latin typeface="Symbol" panose="05050102010706020507" pitchFamily="18" charset="2"/>
              </a:rPr>
              <a:t>a</a:t>
            </a:r>
            <a:r>
              <a:rPr lang="es-ES" dirty="0"/>
              <a:t>=12EI/</a:t>
            </a:r>
            <a:r>
              <a:rPr lang="es-ES" dirty="0" err="1"/>
              <a:t>GAc</a:t>
            </a:r>
            <a:r>
              <a:rPr lang="es-ES" dirty="0"/>
              <a:t>   ;    Ac = 5/6 *</a:t>
            </a:r>
            <a:r>
              <a:rPr lang="es-ES" dirty="0" err="1"/>
              <a:t>bx</a:t>
            </a:r>
            <a:r>
              <a:rPr lang="es-ES" dirty="0"/>
              <a:t> * </a:t>
            </a:r>
            <a:r>
              <a:rPr lang="es-ES" dirty="0" err="1"/>
              <a:t>by</a:t>
            </a:r>
            <a:r>
              <a:rPr lang="es-ES" dirty="0"/>
              <a:t> </a:t>
            </a:r>
          </a:p>
          <a:p>
            <a:endParaRPr lang="es-ES" dirty="0"/>
          </a:p>
        </p:txBody>
      </p:sp>
      <p:pic>
        <p:nvPicPr>
          <p:cNvPr id="9" name="Imagen 8" descr="Imagen que contiene Gráfico&#10;&#10;El contenido generado por IA puede ser incorrecto.">
            <a:extLst>
              <a:ext uri="{FF2B5EF4-FFF2-40B4-BE49-F238E27FC236}">
                <a16:creationId xmlns:a16="http://schemas.microsoft.com/office/drawing/2014/main" id="{E5CBCBA0-5402-7466-2D65-732477E497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06" y="2724150"/>
            <a:ext cx="38957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4100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9E2AB6-5FAD-1568-881B-5769FEF24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614" y="190087"/>
            <a:ext cx="5660136" cy="877349"/>
          </a:xfrm>
        </p:spPr>
        <p:txBody>
          <a:bodyPr>
            <a:normAutofit/>
          </a:bodyPr>
          <a:lstStyle/>
          <a:p>
            <a:r>
              <a:rPr lang="es-ES" sz="3600" b="1" dirty="0"/>
              <a:t>Pórticos con dinteles flexibles</a:t>
            </a:r>
          </a:p>
        </p:txBody>
      </p:sp>
      <p:pic>
        <p:nvPicPr>
          <p:cNvPr id="8" name="Marcador de contenido 7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87AA6699-ED77-D874-8C3E-AC8C1D950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49" y="810237"/>
            <a:ext cx="1590675" cy="2228850"/>
          </a:xfrm>
        </p:spPr>
      </p:pic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86CAED1-3AB7-A842-A97A-0DA307D97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5125F7-029B-9556-4C23-56F78270D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134347-A584-2055-C9D0-880E3189C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74</a:t>
            </a:fld>
            <a:endParaRPr lang="es-ES"/>
          </a:p>
        </p:txBody>
      </p:sp>
      <p:pic>
        <p:nvPicPr>
          <p:cNvPr id="10" name="Imagen 9" descr="Texto&#10;&#10;El contenido generado por IA puede ser incorrecto.">
            <a:extLst>
              <a:ext uri="{FF2B5EF4-FFF2-40B4-BE49-F238E27FC236}">
                <a16:creationId xmlns:a16="http://schemas.microsoft.com/office/drawing/2014/main" id="{BBB4B6C5-0295-1C56-BDD2-F6D2AD724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8995" y="1112425"/>
            <a:ext cx="1095375" cy="581025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E945689-3F55-50E4-6A5E-B90698142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9240" y="1785525"/>
            <a:ext cx="1428750" cy="4572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FFC9BF7-CAA4-F4FD-EC1C-A6E61E45B8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548" y="2350961"/>
            <a:ext cx="657225" cy="419100"/>
          </a:xfrm>
          <a:prstGeom prst="rect">
            <a:avLst/>
          </a:prstGeom>
        </p:spPr>
      </p:pic>
      <p:pic>
        <p:nvPicPr>
          <p:cNvPr id="16" name="Imagen 15" descr="Imagen que contiene Diagrama&#10;&#10;El contenido generado por IA puede ser incorrecto.">
            <a:extLst>
              <a:ext uri="{FF2B5EF4-FFF2-40B4-BE49-F238E27FC236}">
                <a16:creationId xmlns:a16="http://schemas.microsoft.com/office/drawing/2014/main" id="{C6E07A04-3F9F-E1B0-2128-7D45CC5796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400" y="929989"/>
            <a:ext cx="4724400" cy="2362200"/>
          </a:xfrm>
          <a:prstGeom prst="rect">
            <a:avLst/>
          </a:prstGeom>
        </p:spPr>
      </p:pic>
      <p:pic>
        <p:nvPicPr>
          <p:cNvPr id="18" name="Imagen 17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35D1539C-019A-54B3-74AD-6FD734A5F2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0417" y="810237"/>
            <a:ext cx="4343565" cy="2663428"/>
          </a:xfrm>
          <a:prstGeom prst="rect">
            <a:avLst/>
          </a:prstGeom>
        </p:spPr>
      </p:pic>
      <p:pic>
        <p:nvPicPr>
          <p:cNvPr id="20" name="Imagen 19" descr="Gráfico&#10;&#10;El contenido generado por IA puede ser incorrecto.">
            <a:extLst>
              <a:ext uri="{FF2B5EF4-FFF2-40B4-BE49-F238E27FC236}">
                <a16:creationId xmlns:a16="http://schemas.microsoft.com/office/drawing/2014/main" id="{153D646A-5F7C-C418-86F6-5F714718BC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725" y="3467426"/>
            <a:ext cx="5095875" cy="2855912"/>
          </a:xfrm>
          <a:prstGeom prst="rect">
            <a:avLst/>
          </a:prstGeom>
        </p:spPr>
      </p:pic>
      <p:pic>
        <p:nvPicPr>
          <p:cNvPr id="22" name="Imagen 21" descr="Diagrama&#10;&#10;El contenido generado por IA puede ser incorrecto.">
            <a:extLst>
              <a:ext uri="{FF2B5EF4-FFF2-40B4-BE49-F238E27FC236}">
                <a16:creationId xmlns:a16="http://schemas.microsoft.com/office/drawing/2014/main" id="{046FFCC1-368D-0AC5-72BA-A418E3FC9E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87" y="3784886"/>
            <a:ext cx="5267325" cy="2143125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825FEBA-BBD2-043B-58C3-32584CD36045}"/>
              </a:ext>
            </a:extLst>
          </p:cNvPr>
          <p:cNvSpPr txBox="1"/>
          <p:nvPr/>
        </p:nvSpPr>
        <p:spPr>
          <a:xfrm>
            <a:off x="197519" y="2890547"/>
            <a:ext cx="25652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/>
              <a:t>Matriz de rigidez llena. (</a:t>
            </a:r>
            <a:r>
              <a:rPr lang="es-ES" sz="1200" dirty="0" err="1"/>
              <a:t>NPxNP</a:t>
            </a:r>
            <a:r>
              <a:rPr lang="es-ES" sz="1200" dirty="0"/>
              <a:t>)</a:t>
            </a:r>
          </a:p>
          <a:p>
            <a:r>
              <a:rPr lang="es-ES" sz="1200" dirty="0"/>
              <a:t>Técnica de </a:t>
            </a:r>
            <a:r>
              <a:rPr lang="es-ES" sz="1200" dirty="0" err="1"/>
              <a:t>Guyan</a:t>
            </a:r>
            <a:r>
              <a:rPr lang="es-ES" sz="1200" dirty="0"/>
              <a:t> de reducción de </a:t>
            </a:r>
            <a:r>
              <a:rPr lang="es-ES" sz="1200" dirty="0" err="1"/>
              <a:t>gdl</a:t>
            </a:r>
            <a:r>
              <a:rPr lang="es-E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533610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E5DCEFA-C1F1-0FE8-0CBB-810AA14D4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 dirty="0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402BA91-69D5-30A6-E310-1353DFA685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3090065-8D56-8B4E-484D-071613185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75</a:t>
            </a:fld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6A831BC5-82C1-C39E-353D-206930A9E40C}"/>
                  </a:ext>
                </a:extLst>
              </p:cNvPr>
              <p:cNvSpPr txBox="1"/>
              <p:nvPr/>
            </p:nvSpPr>
            <p:spPr>
              <a:xfrm>
                <a:off x="1016330" y="335086"/>
                <a:ext cx="10621488" cy="507831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en-US" sz="36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ANALISIS MODAL </a:t>
                </a:r>
              </a:p>
              <a:p>
                <a:pPr algn="ctr">
                  <a:buNone/>
                </a:pP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Estructura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con 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gdl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{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}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= {u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, u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,  …. , u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(t)}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Ecuación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del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movimiento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𝒖</m:t>
                        </m:r>
                      </m:e>
                    </m:acc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+ C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𝒖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 Ku = -M J a(t)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ec.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diferenciales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acopladas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(Complejo)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Ec.vibraciones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libres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no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amortiguadas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𝒖</m:t>
                        </m:r>
                      </m:e>
                    </m:acc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+Ku = 0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(1)  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Solución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</a:t>
                </a:r>
                <a:r>
                  <a:rPr lang="en-US" sz="1800" kern="50" dirty="0" err="1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t+</a:t>
                </a:r>
                <a:r>
                  <a:rPr lang="en-US" sz="1800" kern="50" dirty="0" err="1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f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)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{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K-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}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B=0    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B=0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(Trivial)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ó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|K-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M|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=0    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Ec.caracteristica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:   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a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2n-2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 a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2n-4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 ......  + a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n-1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 a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 0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 y M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simétricas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y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def.positivas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(Ojo con M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=0)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1800" kern="50" dirty="0">
                    <a:effectLst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kern="50" dirty="0">
                    <a:ea typeface="Times New Roman" panose="02020603050405020304" pitchFamily="18" charset="0"/>
                    <a:cs typeface="Calibri" panose="020F0502020204030204" pitchFamily="34" charset="0"/>
                  </a:rPr>
                  <a:t>n </a:t>
                </a:r>
                <a:r>
                  <a:rPr lang="en-US" kern="50" dirty="0" err="1">
                    <a:ea typeface="Times New Roman" panose="02020603050405020304" pitchFamily="18" charset="0"/>
                    <a:cs typeface="Calibri" panose="020F0502020204030204" pitchFamily="34" charset="0"/>
                  </a:rPr>
                  <a:t>v</a:t>
                </a:r>
                <a:r>
                  <a:rPr lang="en-US" sz="1800" kern="50" dirty="0" err="1">
                    <a:effectLst/>
                    <a:ea typeface="Times New Roman" panose="02020603050405020304" pitchFamily="18" charset="0"/>
                    <a:cs typeface="Calibri" panose="020F0502020204030204" pitchFamily="34" charset="0"/>
                  </a:rPr>
                  <a:t>alores</a:t>
                </a:r>
                <a:r>
                  <a:rPr lang="en-US" sz="1800" kern="50" dirty="0">
                    <a:effectLst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1800" kern="50" dirty="0" err="1">
                    <a:effectLst/>
                    <a:ea typeface="Times New Roman" panose="02020603050405020304" pitchFamily="18" charset="0"/>
                    <a:cs typeface="Calibri" panose="020F0502020204030204" pitchFamily="34" charset="0"/>
                  </a:rPr>
                  <a:t>propios</a:t>
                </a:r>
                <a:r>
                  <a:rPr lang="en-US" sz="1800" kern="50" dirty="0">
                    <a:effectLst/>
                    <a:ea typeface="Times New Roman" panose="02020603050405020304" pitchFamily="18" charset="0"/>
                    <a:cs typeface="Calibri" panose="020F0502020204030204" pitchFamily="34" charset="0"/>
                  </a:rPr>
                  <a:t>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&lt; 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&lt; 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3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….  &lt; </a:t>
                </a:r>
                <a:r>
                  <a:rPr lang="en-US" sz="1800" kern="50" dirty="0" err="1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como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T=2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p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/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  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T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&gt;  T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&gt; T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3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….  &gt; T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 modo fundamental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corresponde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a 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menor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frecuencia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y al mayor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periodo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T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</a:p>
              <a:p>
                <a:pPr>
                  <a:buNone/>
                </a:pP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autovalor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está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asociado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al autovector o modo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Las 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coordenadas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Bik, del modo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deducen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de (1) -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homogénea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-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lo que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estarán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function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una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ellas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más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que un vector es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una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“forma o modo”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Normalización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del modo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:  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=1.    ó    |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|=1 ó 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mejor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MB = I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Ortogonalidad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autovectores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y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j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: 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j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=0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;  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j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=0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Para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&lt;&gt;j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Matricialmente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M* = 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MB = 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Ortonormal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)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K*  =   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KB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 (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Ortogonal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)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M*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y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K*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son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diagonales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y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forzará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que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CBj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=0   ;   C* =B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CB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6A831BC5-82C1-C39E-353D-206930A9E4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6330" y="335086"/>
                <a:ext cx="10621488" cy="5078313"/>
              </a:xfrm>
              <a:prstGeom prst="rect">
                <a:avLst/>
              </a:prstGeom>
              <a:blipFill>
                <a:blip r:embed="rId2"/>
                <a:stretch>
                  <a:fillRect l="-517" t="-1921" b="-96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182196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E3F6B36-1DA6-36D5-3F81-7D87019BD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96CAA93-8C77-8D65-C93A-895016B3D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AB457A9-5AF1-0CB2-CA1D-67552758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76</a:t>
            </a:fld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31673BB0-67C6-3817-5B72-059495D255C6}"/>
                  </a:ext>
                </a:extLst>
              </p:cNvPr>
              <p:cNvSpPr txBox="1"/>
              <p:nvPr/>
            </p:nvSpPr>
            <p:spPr>
              <a:xfrm>
                <a:off x="609600" y="-349243"/>
                <a:ext cx="10972800" cy="64961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endParaRPr lang="en-US" sz="3600" b="1" kern="5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endParaRPr>
              </a:p>
              <a:p>
                <a:pPr algn="ctr">
                  <a:buNone/>
                </a:pPr>
                <a:r>
                  <a:rPr lang="en-US" sz="36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SUPERPOSICION  MODAL</a:t>
                </a:r>
              </a:p>
              <a:p>
                <a:pPr algn="ctr">
                  <a:buNone/>
                </a:pPr>
                <a:endParaRPr lang="es-ES" kern="5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ctr"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Realizando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(1)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cambio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variables :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 = B q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;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𝒖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=B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</m:oMath>
                </a14:m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;  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𝒖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= B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</m:oMath>
                </a14:m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 (2)                     y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premultiplicando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14:m>
                  <m:oMath xmlns:m="http://schemas.openxmlformats.org/officeDocument/2006/math"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𝐁</m:t>
                    </m:r>
                    <m:r>
                      <a:rPr lang="es-ES" sz="1800" b="1" i="1" kern="50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+ 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𝐁</m:t>
                    </m:r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 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K B q  = -B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 J a(t)     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M*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+ C*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 K* q  = -B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 J a(t)          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(3)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sistema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ec.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diferenciales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desacopladas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pues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las matrices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modales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M*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,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C*, K*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son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diagonales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  (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J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= vector de arrastre =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columna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unos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tienen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pues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ecuaciones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independientes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una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equilibrio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según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un modo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vibración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decir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,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tiene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sistemas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independientes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1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gdl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la forma :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*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  <m:r>
                      <a:rPr lang="en-US" sz="1800" b="1" i="1" kern="5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+ C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i*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n-US" sz="1800" b="1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 </m:t>
                        </m:r>
                        <m:r>
                          <a:rPr lang="es-ES" sz="1800" b="1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𝒒</m:t>
                        </m:r>
                      </m:e>
                    </m:acc>
                  </m:oMath>
                </a14:m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+ K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* q  = -B</a:t>
                </a:r>
                <a:r>
                  <a:rPr lang="en-US" sz="1800" b="1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 J a(t)                                                                                                       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(4)  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Dividiendo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(4)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Mi* =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MBj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= 1        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  <a:sym typeface="Wingdings" panose="05000000000000000000" pitchFamily="2" charset="2"/>
                  </a:rPr>
                  <a:t>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1800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accPr>
                      <m:e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𝑞</m:t>
                        </m:r>
                      </m:e>
                    </m:acc>
                  </m:oMath>
                </a14:m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 + 2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x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kern="50" baseline="-2500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Calibri" panose="020F0502020204030204" pitchFamily="34" charset="0"/>
                      </a:rPr>
                      <m:t> </m:t>
                    </m:r>
                    <m:acc>
                      <m:accPr>
                        <m:chr m:val="̇"/>
                        <m:ctrlPr>
                          <a:rPr lang="en-US" sz="1800" i="1" kern="50" smtClean="0">
                            <a:effectLst/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</m:acc>
                  </m:oMath>
                </a14:m>
                <a:r>
                  <a:rPr lang="en-US" kern="50" baseline="-2500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(t) + </a:t>
                </a:r>
                <a:r>
                  <a:rPr lang="en-US" sz="1800" kern="50" dirty="0">
                    <a:effectLst/>
                    <a:latin typeface="Symbol" panose="05050102010706020507" pitchFamily="18" charset="2"/>
                    <a:ea typeface="Times New Roman" panose="02020603050405020304" pitchFamily="18" charset="0"/>
                    <a:cs typeface="Calibri" panose="020F0502020204030204" pitchFamily="34" charset="0"/>
                  </a:rPr>
                  <a:t>w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baseline="30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- L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a(t)           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(5)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 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Esta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ec.dif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dá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movimiento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según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modo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i-simo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sometido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una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“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parte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” de 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aceleración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a(t) que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solicita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toda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estructura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Li =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J/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MBi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=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b="1" kern="50" baseline="30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se define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coeficiente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participación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modal del modo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Cada 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ecuación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(5)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permite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obtener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desplazamiento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para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modo. Para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ello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puede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integrar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forma exacta “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piecewice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”,paso a paso, integral de Duhamel ,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espectros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respuesta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etc.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solución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buscada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u(t)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obtiene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por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superposición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las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obtenidas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para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modo :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 q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1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+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2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+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3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3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+ ……… +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B</a:t>
                </a:r>
                <a:r>
                  <a:rPr lang="en-US" sz="1800" b="1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     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sym typeface="Wingdings" panose="05000000000000000000" pitchFamily="2" charset="2"/>
                  </a:rPr>
                  <a:t>      </a:t>
                </a:r>
                <a:r>
                  <a:rPr lang="en-US" b="1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u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s-ES" i="1" kern="5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naryPr>
                      <m:sub>
                        <m:r>
                          <a:rPr lang="en-US" i="1" kern="5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𝑖</m:t>
                        </m:r>
                        <m:r>
                          <a:rPr lang="en-US" i="1" kern="5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=1</m:t>
                        </m:r>
                      </m:sub>
                      <m:sup>
                        <m:r>
                          <a:rPr lang="es-ES" b="0" i="1" kern="50" smtClean="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𝑛</m:t>
                        </m:r>
                      </m:sup>
                      <m:e>
                        <m:r>
                          <a:rPr lang="es-ES" i="1" kern="50"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𝐵</m:t>
                        </m:r>
                      </m:e>
                    </m:nary>
                  </m:oMath>
                </a14:m>
                <a:r>
                  <a:rPr lang="en-US" kern="50" baseline="-2500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 q</a:t>
                </a:r>
                <a:r>
                  <a:rPr lang="en-US" kern="50" baseline="-2500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(t)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Veremos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que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sólo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son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necesarios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primeros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m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modos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(m&lt;&lt;n) de forma que 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u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es-ES" sz="1800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</m:ctrlPr>
                      </m:naryPr>
                      <m:sub>
                        <m:r>
                          <a:rPr lang="en-US" sz="1800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𝑖</m:t>
                        </m:r>
                        <m:r>
                          <a:rPr lang="en-US" sz="1800" i="1" kern="5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=1</m:t>
                        </m:r>
                      </m:sub>
                      <m:sup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𝑚</m:t>
                        </m:r>
                      </m:sup>
                      <m:e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Calibri" panose="020F0502020204030204" pitchFamily="34" charset="0"/>
                          </a:rPr>
                          <m:t>𝐵</m:t>
                        </m:r>
                      </m:e>
                    </m:nary>
                  </m:oMath>
                </a14:m>
                <a:r>
                  <a:rPr lang="en-US" sz="1800" kern="50" baseline="-2500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q</a:t>
                </a:r>
                <a:r>
                  <a:rPr lang="en-US" sz="1800" kern="50" baseline="-2500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i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(t)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superposición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exige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b="1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linealidad</a:t>
                </a:r>
                <a:r>
                  <a:rPr lang="en-US" sz="1800" b="1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.</a:t>
                </a:r>
                <a:b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</a:br>
                <a:endParaRPr lang="es-ES" dirty="0"/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31673BB0-67C6-3817-5B72-059495D255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-349243"/>
                <a:ext cx="10972800" cy="6496137"/>
              </a:xfrm>
              <a:prstGeom prst="rect">
                <a:avLst/>
              </a:prstGeom>
              <a:blipFill>
                <a:blip r:embed="rId3"/>
                <a:stretch>
                  <a:fillRect l="-444" b="-845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069760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05E73CC-D0D8-2832-7878-A2120D42E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13FC12C-FB4B-B8F0-1D34-2DA6A1302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1C92DA9-DD71-8DB2-BB1E-068FA0E2D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77</a:t>
            </a:fld>
            <a:endParaRPr lang="es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602FEBB0-782C-C602-793E-A37C96730378}"/>
                  </a:ext>
                </a:extLst>
              </p:cNvPr>
              <p:cNvSpPr txBox="1"/>
              <p:nvPr/>
            </p:nvSpPr>
            <p:spPr>
              <a:xfrm>
                <a:off x="5640779" y="2737262"/>
                <a:ext cx="104195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E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s-ES" dirty="0"/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602FEBB0-782C-C602-793E-A37C967303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0779" y="2737262"/>
                <a:ext cx="104195" cy="2769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CuadroTexto 6">
            <a:extLst>
              <a:ext uri="{FF2B5EF4-FFF2-40B4-BE49-F238E27FC236}">
                <a16:creationId xmlns:a16="http://schemas.microsoft.com/office/drawing/2014/main" id="{49E692A0-87EC-A8E5-F30E-1FC4CED3A901}"/>
              </a:ext>
            </a:extLst>
          </p:cNvPr>
          <p:cNvSpPr txBox="1"/>
          <p:nvPr/>
        </p:nvSpPr>
        <p:spPr>
          <a:xfrm>
            <a:off x="731520" y="189055"/>
            <a:ext cx="11003280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2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Número</a:t>
            </a:r>
            <a:r>
              <a:rPr lang="en-US" sz="32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32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32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 </a:t>
            </a:r>
            <a:r>
              <a:rPr lang="en-US" sz="32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considerar</a:t>
            </a:r>
            <a:r>
              <a:rPr lang="en-US" sz="32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:</a:t>
            </a:r>
            <a:endParaRPr lang="es-ES" sz="32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kern="50" dirty="0" err="1">
                <a:latin typeface="Calibri" panose="020F0502020204030204" pitchFamily="34" charset="0"/>
                <a:ea typeface="Times New Roman" panose="02020603050405020304" pitchFamily="18" charset="0"/>
              </a:rPr>
              <a:t>C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oeficiente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participación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del modo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: 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Li =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</a:t>
            </a:r>
            <a:r>
              <a:rPr lang="en-US" sz="1800" b="1" kern="50" baseline="30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J/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</a:t>
            </a:r>
            <a:r>
              <a:rPr lang="en-US" sz="1800" b="1" kern="50" baseline="30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MBi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caso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ortomormal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: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</a:t>
            </a:r>
            <a:r>
              <a:rPr lang="en-US" sz="1800" b="1" kern="50" baseline="30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MBi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= 1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será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Li =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Bi</a:t>
            </a:r>
            <a:r>
              <a:rPr lang="en-US" sz="1800" b="1" kern="50" baseline="30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</a:t>
            </a:r>
            <a:r>
              <a:rPr lang="en-US" sz="1800" b="1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</a:t>
            </a: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J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fácil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deducir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que L1 &gt; L2 &gt; L3 …..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2º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está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más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deformado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1º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pues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tiene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areas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negativas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disminuyen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producto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masa *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modo  y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así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sucesivamente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Imagen 7" descr="Diagrama">
            <a:extLst>
              <a:ext uri="{FF2B5EF4-FFF2-40B4-BE49-F238E27FC236}">
                <a16:creationId xmlns:a16="http://schemas.microsoft.com/office/drawing/2014/main" id="{5B368732-6A9B-41E3-CCD2-FC2D1526F8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9750" y="1754738"/>
            <a:ext cx="3277870" cy="25190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n 8" descr="Gráfico, Gráfico de cajas y bigotes&#10;&#10;El contenido generado por IA puede ser incorrecto.">
            <a:extLst>
              <a:ext uri="{FF2B5EF4-FFF2-40B4-BE49-F238E27FC236}">
                <a16:creationId xmlns:a16="http://schemas.microsoft.com/office/drawing/2014/main" id="{5D8C1519-8D8D-5ED3-8001-497123FF9A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697" y="1898971"/>
            <a:ext cx="2389505" cy="2553335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DCBC461-F5CC-9BB2-96CC-4BB4247A7DBF}"/>
              </a:ext>
            </a:extLst>
          </p:cNvPr>
          <p:cNvSpPr txBox="1"/>
          <p:nvPr/>
        </p:nvSpPr>
        <p:spPr>
          <a:xfrm>
            <a:off x="731520" y="5138876"/>
            <a:ext cx="107899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 general las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sísmicas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exigen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que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suma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participación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modal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considererar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debe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llegar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al  90% de la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 Para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edificios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cortante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exige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considererar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1 a 3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Ventajas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m&lt;&lt;n Menor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tiempo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computación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; Se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evitan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errores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superiores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muy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flexibles).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449477B8-7A7F-9ED0-229C-E8FA4B5ED7A5}"/>
              </a:ext>
            </a:extLst>
          </p:cNvPr>
          <p:cNvSpPr txBox="1"/>
          <p:nvPr/>
        </p:nvSpPr>
        <p:spPr>
          <a:xfrm>
            <a:off x="5860343" y="4198595"/>
            <a:ext cx="43366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     L</a:t>
            </a:r>
            <a:r>
              <a:rPr lang="en-US" sz="1800" kern="5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1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=0.951        L</a:t>
            </a:r>
            <a:r>
              <a:rPr lang="en-US" sz="1800" kern="5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=0.291      L</a:t>
            </a:r>
            <a:r>
              <a:rPr lang="en-US" sz="1800" kern="50" baseline="-25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=0.175  </a:t>
            </a:r>
            <a:endParaRPr lang="es-ES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B57EFA-1741-BFFC-B9B1-28E76AD2EB39}"/>
              </a:ext>
            </a:extLst>
          </p:cNvPr>
          <p:cNvSpPr txBox="1"/>
          <p:nvPr/>
        </p:nvSpPr>
        <p:spPr>
          <a:xfrm>
            <a:off x="6126480" y="4452306"/>
            <a:ext cx="40898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88.684%         8.318%         2.997 %</a:t>
            </a:r>
          </a:p>
          <a:p>
            <a:r>
              <a:rPr lang="en-US" kern="50" dirty="0">
                <a:latin typeface="Calibri" panose="020F0502020204030204" pitchFamily="34" charset="0"/>
                <a:ea typeface="Times New Roman" panose="02020603050405020304" pitchFamily="18" charset="0"/>
              </a:rPr>
              <a:t>   </a:t>
            </a:r>
            <a:r>
              <a:rPr lang="en-US" kern="50" dirty="0" err="1">
                <a:latin typeface="Calibri" panose="020F0502020204030204" pitchFamily="34" charset="0"/>
                <a:ea typeface="Times New Roman" panose="02020603050405020304" pitchFamily="18" charset="0"/>
              </a:rPr>
              <a:t>Porcentage</a:t>
            </a:r>
            <a:r>
              <a:rPr lang="en-US" kern="50" dirty="0">
                <a:latin typeface="Calibri" panose="020F0502020204030204" pitchFamily="34" charset="0"/>
                <a:ea typeface="Times New Roman" panose="02020603050405020304" pitchFamily="18" charset="0"/>
              </a:rPr>
              <a:t> %   =   100  x  L</a:t>
            </a:r>
            <a:r>
              <a:rPr lang="en-US" kern="50" baseline="-25000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kern="5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r>
              <a:rPr lang="en-US" kern="50" dirty="0">
                <a:latin typeface="Calibri" panose="020F0502020204030204" pitchFamily="34" charset="0"/>
                <a:ea typeface="Times New Roman" panose="02020603050405020304" pitchFamily="18" charset="0"/>
              </a:rPr>
              <a:t> / </a:t>
            </a:r>
            <a:r>
              <a:rPr lang="en-US" kern="50" dirty="0">
                <a:latin typeface="Symbol" panose="05050102010706020507" pitchFamily="18" charset="2"/>
                <a:ea typeface="Times New Roman" panose="02020603050405020304" pitchFamily="18" charset="0"/>
              </a:rPr>
              <a:t>S</a:t>
            </a:r>
            <a:r>
              <a:rPr lang="en-US" kern="50" dirty="0">
                <a:latin typeface="Calibri" panose="020F0502020204030204" pitchFamily="34" charset="0"/>
                <a:ea typeface="Times New Roman" panose="02020603050405020304" pitchFamily="18" charset="0"/>
              </a:rPr>
              <a:t>L</a:t>
            </a:r>
            <a:r>
              <a:rPr lang="en-US" kern="50" baseline="-25000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kern="5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2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315811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14AFA91-283C-F7A4-BDE7-AFE1C4E94C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6670DDA-C7F4-EC56-B506-229237293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3F9A8C8-8E92-F2C0-071A-A754E6588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78</a:t>
            </a:fld>
            <a:endParaRPr lang="es-ES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CAD9376-4440-6D49-D832-CC2C97F77D3B}"/>
              </a:ext>
            </a:extLst>
          </p:cNvPr>
          <p:cNvSpPr txBox="1"/>
          <p:nvPr/>
        </p:nvSpPr>
        <p:spPr>
          <a:xfrm>
            <a:off x="749300" y="0"/>
            <a:ext cx="11253216" cy="64633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sz="36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TECNICA MODAL ESPECTRAL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cada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considerado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, se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determina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aceleración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diseño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ad(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,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entrando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con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periodo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Ti,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</a:p>
          <a:p>
            <a:pPr>
              <a:buNone/>
            </a:pP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espectro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norma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elegida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previa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su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corrección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amortiguamiento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y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ductilidad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partir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ahí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-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utilizando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formulación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del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cálculo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modal- se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obtienen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para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cada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y planta k,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valores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máximos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aceleraciones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desplazamientos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desviaciones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fuerzas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cortantes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V(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y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momentos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: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 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D(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* ad(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 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donde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D(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es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factor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distribución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plantas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k de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aceleracion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calculo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ad(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base para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a(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/ </a:t>
            </a:r>
            <a:r>
              <a:rPr lang="en-US" sz="1800" kern="50" dirty="0">
                <a:effectLst/>
                <a:latin typeface="Symbol" panose="05050102010706020507" pitchFamily="18" charset="2"/>
                <a:ea typeface="Times New Roman" panose="02020603050405020304" pitchFamily="18" charset="0"/>
              </a:rPr>
              <a:t>w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)^2     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* mu(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Desplazamiento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inelástico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  (mu(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Factor reductor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ductilidad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-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(i,k-1)) / h(k) =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Deriva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la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entreplanta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k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M(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* a(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 =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Fuerza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sismica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estatica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equivalente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para la planta k  y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Esfuerzo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cortante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planta k del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. 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Vbase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= V(i,0)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i,k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 =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Momento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flector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 planta k del modo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.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Momento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vuelco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base  = M(i,0)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Las variables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modales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anteriores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</a:t>
            </a:r>
            <a:r>
              <a:rPr lang="en-US" sz="1800" kern="50" baseline="-250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), se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combinan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para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los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vibracion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considerados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=1 a m)  , 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proporcionando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las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siguientes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 variables de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proyecto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asociadas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cada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planta k : 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a(k) , u(k) , </a:t>
            </a:r>
            <a:r>
              <a:rPr lang="en-US" sz="1800" kern="5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ui</a:t>
            </a: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(k) , du(k) , F(k) , V(k) , M(k)</a:t>
            </a:r>
            <a:endParaRPr lang="es-ES" sz="1800" kern="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sz="1800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 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18583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BBD72B3-8631-8EA2-CE29-8D2E92FAD7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44FCB5B-6140-36E1-F25B-9CD154218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F79F897-1873-72F0-EBE9-62959361B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79</a:t>
            </a:fld>
            <a:endParaRPr lang="es-ES" dirty="0"/>
          </a:p>
        </p:txBody>
      </p:sp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933C6C74-EA7C-0A2A-66BF-54B8C6AB5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526" y="2136107"/>
            <a:ext cx="1371791" cy="646331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E987E373-9D01-158C-65D6-6CB857872C94}"/>
              </a:ext>
            </a:extLst>
          </p:cNvPr>
          <p:cNvSpPr txBox="1"/>
          <p:nvPr/>
        </p:nvSpPr>
        <p:spPr>
          <a:xfrm>
            <a:off x="2855976" y="46927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3600" b="1" kern="5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COMBINACION  MODAL</a:t>
            </a:r>
            <a:endParaRPr lang="es-ES" dirty="0"/>
          </a:p>
        </p:txBody>
      </p:sp>
      <p:pic>
        <p:nvPicPr>
          <p:cNvPr id="10" name="Imagen 9" descr="Imagen que contiene Texto&#10;&#10;El contenido generado por IA puede ser incorrecto.">
            <a:extLst>
              <a:ext uri="{FF2B5EF4-FFF2-40B4-BE49-F238E27FC236}">
                <a16:creationId xmlns:a16="http://schemas.microsoft.com/office/drawing/2014/main" id="{803C6E4E-EF5E-1EE2-6826-EB65F16911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099" y="2830914"/>
            <a:ext cx="1991003" cy="597855"/>
          </a:xfrm>
          <a:prstGeom prst="rect">
            <a:avLst/>
          </a:prstGeom>
        </p:spPr>
      </p:pic>
      <p:pic>
        <p:nvPicPr>
          <p:cNvPr id="12" name="Imagen 11" descr="Diagrama&#10;&#10;El contenido generado por IA puede ser incorrecto.">
            <a:extLst>
              <a:ext uri="{FF2B5EF4-FFF2-40B4-BE49-F238E27FC236}">
                <a16:creationId xmlns:a16="http://schemas.microsoft.com/office/drawing/2014/main" id="{78A314FC-276E-D8E1-31FE-EB41D1FB8D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943" y="2798302"/>
            <a:ext cx="2591162" cy="7335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4D43711-14F5-A91C-1F4D-155809DB1322}"/>
                  </a:ext>
                </a:extLst>
              </p:cNvPr>
              <p:cNvSpPr txBox="1"/>
              <p:nvPr/>
            </p:nvSpPr>
            <p:spPr>
              <a:xfrm>
                <a:off x="1146268" y="1236502"/>
                <a:ext cx="8115002" cy="397134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Técnicas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combinación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respuestas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modales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Ri : </a:t>
                </a:r>
              </a:p>
              <a:p>
                <a:pPr>
                  <a:buNone/>
                </a:pP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-ABSSUM = Suma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valores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absolutos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R = 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1800" i="1" kern="50" smtClean="0">
                            <a:effectLst/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s-ES" sz="1800" b="0" i="1" kern="50" smtClean="0">
                            <a:effectLst/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s-ES" sz="1800" b="0" i="1" kern="50" smtClean="0"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800" b="0" i="1" kern="50" smtClean="0">
                                <a:effectLst/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s-ES" sz="1800" b="0" i="1" kern="50" smtClean="0">
                                <a:effectLst/>
                                <a:latin typeface="Cambria Math" panose="02040503050406030204" pitchFamily="18" charset="0"/>
                              </a:rPr>
                              <m:t>𝑅𝑖</m:t>
                            </m:r>
                          </m:e>
                        </m:d>
                      </m:e>
                    </m:nary>
                  </m:oMath>
                </a14:m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      (No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recomendada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)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endParaRPr lang="en-US" sz="1800" kern="50" dirty="0">
                  <a:effectLst/>
                  <a:latin typeface="Calibri" panose="020F0502020204030204" pitchFamily="34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-SRSS   = Raiz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cuadrada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suma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cuadrados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-CQC  =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Combinacion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cuadrática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completa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</a:p>
              <a:p>
                <a:pPr>
                  <a:buNone/>
                </a:pP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                        con </a:t>
                </a:r>
              </a:p>
              <a:p>
                <a:pPr>
                  <a:buNone/>
                </a:pP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</a:t>
                </a: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Las dos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ú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ltimas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dan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resultados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análogos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salvo que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existan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periodos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>
                  <a:buNone/>
                </a:pP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de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vibracion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parecidos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,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en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cuyo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caso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se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recomienda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la </a:t>
                </a:r>
                <a:r>
                  <a:rPr lang="en-US" sz="1800" kern="50" dirty="0" err="1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técnica</a:t>
                </a:r>
                <a:r>
                  <a:rPr lang="en-US" sz="1800" kern="50" dirty="0">
                    <a:effectLst/>
                    <a:latin typeface="Calibri" panose="020F0502020204030204" pitchFamily="34" charset="0"/>
                    <a:ea typeface="Times New Roman" panose="02020603050405020304" pitchFamily="18" charset="0"/>
                  </a:rPr>
                  <a:t> CQC.</a:t>
                </a:r>
              </a:p>
              <a:p>
                <a:pPr>
                  <a:buNone/>
                </a:pP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Alguna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normativa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,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recomienda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unificar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modos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de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periodos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Ti y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Tj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que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difieran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</a:p>
              <a:p>
                <a:pPr>
                  <a:buNone/>
                </a:pP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menos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del 10% y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sumar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el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valor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absoluto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de las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respuestas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Ri y </a:t>
                </a:r>
                <a:r>
                  <a:rPr lang="en-US" kern="50" dirty="0" err="1">
                    <a:latin typeface="Calibri" panose="020F0502020204030204" pitchFamily="34" charset="0"/>
                    <a:ea typeface="Times New Roman" panose="02020603050405020304" pitchFamily="18" charset="0"/>
                  </a:rPr>
                  <a:t>Rj</a:t>
                </a:r>
                <a:r>
                  <a:rPr lang="en-US" kern="50" dirty="0">
                    <a:latin typeface="Calibri" panose="020F0502020204030204" pitchFamily="34" charset="0"/>
                    <a:ea typeface="Times New Roman" panose="02020603050405020304" pitchFamily="18" charset="0"/>
                  </a:rPr>
                  <a:t>             </a:t>
                </a:r>
                <a:endParaRPr lang="es-ES" sz="1800" kern="5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44D43711-14F5-A91C-1F4D-155809DB13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6268" y="1236502"/>
                <a:ext cx="8115002" cy="3971344"/>
              </a:xfrm>
              <a:prstGeom prst="rect">
                <a:avLst/>
              </a:prstGeom>
              <a:blipFill>
                <a:blip r:embed="rId5"/>
                <a:stretch>
                  <a:fillRect t="-922" b="-169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uadroTexto 4">
            <a:extLst>
              <a:ext uri="{FF2B5EF4-FFF2-40B4-BE49-F238E27FC236}">
                <a16:creationId xmlns:a16="http://schemas.microsoft.com/office/drawing/2014/main" id="{32FF6D4F-20EA-C21D-6B89-847593C0ABEB}"/>
              </a:ext>
            </a:extLst>
          </p:cNvPr>
          <p:cNvSpPr txBox="1"/>
          <p:nvPr/>
        </p:nvSpPr>
        <p:spPr>
          <a:xfrm>
            <a:off x="2907792" y="3428769"/>
            <a:ext cx="1005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r=</a:t>
            </a:r>
            <a:r>
              <a:rPr lang="es-ES" dirty="0" err="1">
                <a:latin typeface="Symbol" panose="05050102010706020507" pitchFamily="18" charset="2"/>
              </a:rPr>
              <a:t>w</a:t>
            </a:r>
            <a:r>
              <a:rPr lang="es-ES" dirty="0" err="1"/>
              <a:t>i</a:t>
            </a:r>
            <a:r>
              <a:rPr lang="es-ES" dirty="0"/>
              <a:t>/</a:t>
            </a:r>
            <a:r>
              <a:rPr lang="es-ES" dirty="0" err="1">
                <a:latin typeface="Symbol" panose="05050102010706020507" pitchFamily="18" charset="2"/>
              </a:rPr>
              <a:t>w</a:t>
            </a:r>
            <a:r>
              <a:rPr lang="es-ES" dirty="0" err="1"/>
              <a:t>j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60652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Marcador de contenido 8" descr="Diagrama&#10;&#10;El contenido generado por IA puede ser incorrecto.">
            <a:extLst>
              <a:ext uri="{FF2B5EF4-FFF2-40B4-BE49-F238E27FC236}">
                <a16:creationId xmlns:a16="http://schemas.microsoft.com/office/drawing/2014/main" id="{3E81962E-D3C6-4914-F897-5688987E5B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90" y="532118"/>
            <a:ext cx="4921827" cy="2317139"/>
          </a:xfrm>
        </p:spPr>
      </p:pic>
      <p:pic>
        <p:nvPicPr>
          <p:cNvPr id="11" name="Imagen 10" descr="Diagrama, Esquemático&#10;&#10;El contenido generado por IA puede ser incorrecto.">
            <a:extLst>
              <a:ext uri="{FF2B5EF4-FFF2-40B4-BE49-F238E27FC236}">
                <a16:creationId xmlns:a16="http://schemas.microsoft.com/office/drawing/2014/main" id="{DBC29AE4-0764-CF42-E4BF-21EC5DD7A7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027" y="532118"/>
            <a:ext cx="4831773" cy="2150426"/>
          </a:xfrm>
          <a:prstGeom prst="rect">
            <a:avLst/>
          </a:prstGeom>
        </p:spPr>
      </p:pic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266760E5-5757-5F6E-EC48-BEF5193D0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5411B0F-1117-4A5E-58D9-E54DB0977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</a:t>
            </a:fld>
            <a:endParaRPr lang="es-ES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76EE43F-41DD-7D00-674A-7B893B687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pic>
        <p:nvPicPr>
          <p:cNvPr id="7" name="Imagen 6" descr="Un dibujo de un personaje de caricatura">
            <a:extLst>
              <a:ext uri="{FF2B5EF4-FFF2-40B4-BE49-F238E27FC236}">
                <a16:creationId xmlns:a16="http://schemas.microsoft.com/office/drawing/2014/main" id="{5E317CCD-E4C9-D56C-36AB-23F67BE5B3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360" y="3141751"/>
            <a:ext cx="477202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93754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44D8D83-BD79-0290-07A9-7586606C2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CB03D91-40CD-DCA6-72DA-8BEBE734E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9EF6E7-CC43-F57E-8788-6FE39245D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80</a:t>
            </a:fld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336F8499-31D9-EF7F-6CFD-DEB6C8636C52}"/>
              </a:ext>
            </a:extLst>
          </p:cNvPr>
          <p:cNvSpPr txBox="1"/>
          <p:nvPr/>
        </p:nvSpPr>
        <p:spPr>
          <a:xfrm>
            <a:off x="1894639" y="1477675"/>
            <a:ext cx="84027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/>
              <a:t>EJEMPLO  DEL METODO MODAL ESPECTRAL</a:t>
            </a:r>
          </a:p>
        </p:txBody>
      </p:sp>
      <p:graphicFrame>
        <p:nvGraphicFramePr>
          <p:cNvPr id="6" name="Objeto 5">
            <a:hlinkClick r:id="rId2" action="ppaction://hlinkfile"/>
            <a:extLst>
              <a:ext uri="{FF2B5EF4-FFF2-40B4-BE49-F238E27FC236}">
                <a16:creationId xmlns:a16="http://schemas.microsoft.com/office/drawing/2014/main" id="{28D64AA2-EB25-6910-C8E9-9456820923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6920909"/>
              </p:ext>
            </p:extLst>
          </p:nvPr>
        </p:nvGraphicFramePr>
        <p:xfrm>
          <a:off x="6026150" y="2362200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3" imgW="322560" imgH="672480" progId="AcroExch.Document.7">
                  <p:link updateAutomatic="1"/>
                </p:oleObj>
              </mc:Choice>
              <mc:Fallback>
                <p:oleObj name="Acrobat Document" showAsIcon="1" r:id="rId3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26150" y="2362200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257904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A708FD5-7C96-EDF5-38A1-28139EB76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E86482A-9432-3351-4A57-794608DC9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FA0ABA1-F2F7-03BE-6941-1D2E3F3B1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81</a:t>
            </a:fld>
            <a:endParaRPr lang="es-ES"/>
          </a:p>
        </p:txBody>
      </p:sp>
      <p:pic>
        <p:nvPicPr>
          <p:cNvPr id="6" name="Imagen 5" descr="Diagrama, Dibujo de ingeniería">
            <a:extLst>
              <a:ext uri="{FF2B5EF4-FFF2-40B4-BE49-F238E27FC236}">
                <a16:creationId xmlns:a16="http://schemas.microsoft.com/office/drawing/2014/main" id="{4BA1BD00-745C-92F9-0D8D-1F638E612B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703" y="1012636"/>
            <a:ext cx="5192362" cy="2145221"/>
          </a:xfrm>
          <a:prstGeom prst="rect">
            <a:avLst/>
          </a:prstGeom>
        </p:spPr>
      </p:pic>
      <p:pic>
        <p:nvPicPr>
          <p:cNvPr id="8" name="Imagen 7" descr="Imagen que contiene reloj, señal&#10;&#10;El contenido generado por IA puede ser incorrecto.">
            <a:extLst>
              <a:ext uri="{FF2B5EF4-FFF2-40B4-BE49-F238E27FC236}">
                <a16:creationId xmlns:a16="http://schemas.microsoft.com/office/drawing/2014/main" id="{034094A3-3648-16B8-04EF-E1BD10078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394" y="3258221"/>
            <a:ext cx="885825" cy="50482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99D6286-46AC-F549-B70D-003082DE96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071" y="1425518"/>
            <a:ext cx="1866900" cy="28575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F0A477C2-9044-9C34-397F-57265DA01A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983" y="1666017"/>
            <a:ext cx="819150" cy="3429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6134277F-63C6-2016-5F8D-6872DC033D2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312" y="1897296"/>
            <a:ext cx="1552575" cy="400050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61FAA85F-0623-4C11-2877-72FC92485C1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9608" y="2187562"/>
            <a:ext cx="771525" cy="36195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E82B499-4682-ECB1-7974-864305F7FF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335" y="2433969"/>
            <a:ext cx="1600200" cy="409575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0330E054-8900-3225-A7C1-E39829D14FA5}"/>
              </a:ext>
            </a:extLst>
          </p:cNvPr>
          <p:cNvSpPr txBox="1"/>
          <p:nvPr/>
        </p:nvSpPr>
        <p:spPr>
          <a:xfrm>
            <a:off x="448347" y="1463471"/>
            <a:ext cx="2999988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/>
              <a:t>Muros de ladrillo o bloques</a:t>
            </a:r>
          </a:p>
          <a:p>
            <a:r>
              <a:rPr lang="es-ES" sz="1600" dirty="0"/>
              <a:t>Pórtico HA sin pantallas </a:t>
            </a:r>
          </a:p>
          <a:p>
            <a:r>
              <a:rPr lang="es-ES" sz="1600" dirty="0"/>
              <a:t>Pórtico de HA con pantalla</a:t>
            </a:r>
          </a:p>
          <a:p>
            <a:r>
              <a:rPr lang="es-ES" sz="1600" dirty="0"/>
              <a:t>Pórticos de acero </a:t>
            </a:r>
          </a:p>
          <a:p>
            <a:r>
              <a:rPr lang="es-ES" sz="1600" dirty="0"/>
              <a:t>Pórticos de </a:t>
            </a:r>
            <a:r>
              <a:rPr lang="es-ES" sz="1600" dirty="0" err="1"/>
              <a:t>acero+triangulaciones</a:t>
            </a:r>
            <a:endParaRPr lang="es-ES" sz="1600" dirty="0"/>
          </a:p>
          <a:p>
            <a:endParaRPr lang="es-ES" sz="1200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2E7EE80-55BC-F0D5-CDA8-9E0BC7378363}"/>
              </a:ext>
            </a:extLst>
          </p:cNvPr>
          <p:cNvSpPr txBox="1"/>
          <p:nvPr/>
        </p:nvSpPr>
        <p:spPr>
          <a:xfrm>
            <a:off x="3416233" y="210705"/>
            <a:ext cx="48158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kern="50" dirty="0">
                <a:latin typeface="Calibri" panose="020F0502020204030204" pitchFamily="34" charset="0"/>
              </a:rPr>
              <a:t>METODO </a:t>
            </a:r>
            <a:r>
              <a:rPr lang="en-US" sz="3200" b="1" kern="50" dirty="0">
                <a:latin typeface="Calibri" panose="020F0502020204030204" pitchFamily="34" charset="0"/>
              </a:rPr>
              <a:t>SIMPLIFICADO</a:t>
            </a:r>
            <a:endParaRPr lang="es-ES" sz="3200" dirty="0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A698F00-1E8D-028E-AA78-2307107F9839}"/>
              </a:ext>
            </a:extLst>
          </p:cNvPr>
          <p:cNvSpPr txBox="1"/>
          <p:nvPr/>
        </p:nvSpPr>
        <p:spPr>
          <a:xfrm>
            <a:off x="3262312" y="1144913"/>
            <a:ext cx="184435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Periodo Fundamental :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A2F040-ADEB-FFB4-1AD2-159444DCFB12}"/>
              </a:ext>
            </a:extLst>
          </p:cNvPr>
          <p:cNvSpPr txBox="1"/>
          <p:nvPr/>
        </p:nvSpPr>
        <p:spPr>
          <a:xfrm>
            <a:off x="430325" y="2964436"/>
            <a:ext cx="52363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Número de modos : </a:t>
            </a:r>
            <a:r>
              <a:rPr lang="es-ES" sz="1400" b="1" dirty="0"/>
              <a:t>1</a:t>
            </a:r>
            <a:r>
              <a:rPr lang="es-ES" sz="1400" dirty="0"/>
              <a:t>  (TF&lt;0.75 s) ;  </a:t>
            </a:r>
            <a:r>
              <a:rPr lang="es-ES" sz="1400" b="1" dirty="0"/>
              <a:t>2</a:t>
            </a:r>
            <a:r>
              <a:rPr lang="es-ES" sz="1400" dirty="0"/>
              <a:t>  (0.75&lt;TF&lt;1.25 s);  </a:t>
            </a:r>
            <a:r>
              <a:rPr lang="es-ES" sz="1400" b="1" dirty="0"/>
              <a:t>3</a:t>
            </a:r>
            <a:r>
              <a:rPr lang="es-ES" sz="1400" dirty="0"/>
              <a:t>  (TF&gt;1.25)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93063B8-4BE3-43A7-369D-486B653EE852}"/>
              </a:ext>
            </a:extLst>
          </p:cNvPr>
          <p:cNvSpPr txBox="1"/>
          <p:nvPr/>
        </p:nvSpPr>
        <p:spPr>
          <a:xfrm>
            <a:off x="430326" y="3325967"/>
            <a:ext cx="2217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Periodos siguientes  :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9571C09-074B-93AC-5DA1-7C1364F6341E}"/>
              </a:ext>
            </a:extLst>
          </p:cNvPr>
          <p:cNvSpPr txBox="1"/>
          <p:nvPr/>
        </p:nvSpPr>
        <p:spPr>
          <a:xfrm>
            <a:off x="3982198" y="3327833"/>
            <a:ext cx="14396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/>
              <a:t>(TF/3  ;  TF/5 …. ) 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51E38BD-B0EE-38A7-E7E0-D606CE9E9A36}"/>
              </a:ext>
            </a:extLst>
          </p:cNvPr>
          <p:cNvSpPr txBox="1"/>
          <p:nvPr/>
        </p:nvSpPr>
        <p:spPr>
          <a:xfrm>
            <a:off x="6770179" y="3392614"/>
            <a:ext cx="1110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Modos  :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4AD88969-C963-5BFE-FA82-64801EE0D96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539" y="3325967"/>
            <a:ext cx="1924050" cy="504825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78BF113-5D03-38CD-D8AE-027B8A9F12D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519" y="3972952"/>
            <a:ext cx="1257299" cy="51037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F748F0E6-BBEA-76B9-638D-EE31C78ABCC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8335" y="4015010"/>
            <a:ext cx="2099932" cy="486389"/>
          </a:xfrm>
          <a:prstGeom prst="rect">
            <a:avLst/>
          </a:prstGeom>
        </p:spPr>
      </p:pic>
      <p:pic>
        <p:nvPicPr>
          <p:cNvPr id="29" name="Imagen 28" descr="Gráfico&#10;&#10;El contenido generado por IA puede ser incorrecto.">
            <a:extLst>
              <a:ext uri="{FF2B5EF4-FFF2-40B4-BE49-F238E27FC236}">
                <a16:creationId xmlns:a16="http://schemas.microsoft.com/office/drawing/2014/main" id="{8A107B39-2414-AADF-7D86-56A403DC149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764" y="3897439"/>
            <a:ext cx="4419600" cy="2352675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CFF23740-1AB9-E7D3-CBDF-2BB3976EE86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1231" y="4754498"/>
            <a:ext cx="981075" cy="20955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ADA8FAE9-C10C-1622-D0E7-D1329E336C0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6199" y="4282649"/>
            <a:ext cx="758140" cy="242935"/>
          </a:xfrm>
          <a:prstGeom prst="rect">
            <a:avLst/>
          </a:prstGeom>
        </p:spPr>
      </p:pic>
      <p:pic>
        <p:nvPicPr>
          <p:cNvPr id="33" name="Imagen 32" descr="Texto&#10;&#10;El contenido generado por IA puede ser incorrecto.">
            <a:extLst>
              <a:ext uri="{FF2B5EF4-FFF2-40B4-BE49-F238E27FC236}">
                <a16:creationId xmlns:a16="http://schemas.microsoft.com/office/drawing/2014/main" id="{992D33A0-8C7E-900F-F711-27D98F98BCE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050" y="4607635"/>
            <a:ext cx="1703673" cy="963920"/>
          </a:xfrm>
          <a:prstGeom prst="rect">
            <a:avLst/>
          </a:prstGeom>
        </p:spPr>
      </p:pic>
      <p:pic>
        <p:nvPicPr>
          <p:cNvPr id="35" name="Imagen 34" descr="Imagen que contiene reloj&#10;&#10;El contenido generado por IA puede ser incorrecto.">
            <a:extLst>
              <a:ext uri="{FF2B5EF4-FFF2-40B4-BE49-F238E27FC236}">
                <a16:creationId xmlns:a16="http://schemas.microsoft.com/office/drawing/2014/main" id="{F807A09B-E924-11DD-F3F6-558DFA5CD45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9694" y="4795625"/>
            <a:ext cx="797124" cy="69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5278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3D05E7B-6F38-BA81-B565-AA477BF03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0239937-C2D9-9B92-3722-9D8B25EBC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6453B77-289D-2FC2-9B6B-454B5E7D0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82</a:t>
            </a:fld>
            <a:endParaRPr lang="es-ES"/>
          </a:p>
        </p:txBody>
      </p:sp>
      <p:pic>
        <p:nvPicPr>
          <p:cNvPr id="6" name="Imagen 5" descr="Diagrama, Dibujo de ingeniería&#10;&#10;El contenido generado por IA puede ser incorrecto.">
            <a:extLst>
              <a:ext uri="{FF2B5EF4-FFF2-40B4-BE49-F238E27FC236}">
                <a16:creationId xmlns:a16="http://schemas.microsoft.com/office/drawing/2014/main" id="{7E3A335C-4281-E33A-5218-C83E48F449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7" y="1070610"/>
            <a:ext cx="5419725" cy="1790700"/>
          </a:xfrm>
          <a:prstGeom prst="rect">
            <a:avLst/>
          </a:prstGeom>
        </p:spPr>
      </p:pic>
      <p:pic>
        <p:nvPicPr>
          <p:cNvPr id="8" name="Imagen 7" descr="Diagrama, Dibujo de ingeniería">
            <a:extLst>
              <a:ext uri="{FF2B5EF4-FFF2-40B4-BE49-F238E27FC236}">
                <a16:creationId xmlns:a16="http://schemas.microsoft.com/office/drawing/2014/main" id="{BF9E8D35-9213-9401-AB04-C5BC5556D1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903" y="1070610"/>
            <a:ext cx="5305425" cy="1838325"/>
          </a:xfrm>
          <a:prstGeom prst="rect">
            <a:avLst/>
          </a:prstGeom>
        </p:spPr>
      </p:pic>
      <p:pic>
        <p:nvPicPr>
          <p:cNvPr id="10" name="Imagen 9" descr="Diagrama&#10;&#10;El contenido generado por IA puede ser incorrecto.">
            <a:extLst>
              <a:ext uri="{FF2B5EF4-FFF2-40B4-BE49-F238E27FC236}">
                <a16:creationId xmlns:a16="http://schemas.microsoft.com/office/drawing/2014/main" id="{8AFEA744-4DAA-3124-9380-792F6F587B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537" y="2987041"/>
            <a:ext cx="5391150" cy="1924050"/>
          </a:xfrm>
          <a:prstGeom prst="rect">
            <a:avLst/>
          </a:prstGeom>
        </p:spPr>
      </p:pic>
      <p:pic>
        <p:nvPicPr>
          <p:cNvPr id="12" name="Imagen 11" descr="Diagrama, Dibujo de ingeniería">
            <a:extLst>
              <a:ext uri="{FF2B5EF4-FFF2-40B4-BE49-F238E27FC236}">
                <a16:creationId xmlns:a16="http://schemas.microsoft.com/office/drawing/2014/main" id="{792B37EF-D2FC-ADF8-457A-FE89B35A52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6903" y="2967991"/>
            <a:ext cx="5448300" cy="194310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A0557B96-C026-27FF-6CB8-40B2551D6C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439" y="5403627"/>
            <a:ext cx="952024" cy="446629"/>
          </a:xfrm>
          <a:prstGeom prst="rect">
            <a:avLst/>
          </a:prstGeom>
        </p:spPr>
      </p:pic>
      <p:pic>
        <p:nvPicPr>
          <p:cNvPr id="16" name="Imagen 15" descr="Texto&#10;&#10;El contenido generado por IA puede ser incorrecto.">
            <a:extLst>
              <a:ext uri="{FF2B5EF4-FFF2-40B4-BE49-F238E27FC236}">
                <a16:creationId xmlns:a16="http://schemas.microsoft.com/office/drawing/2014/main" id="{2951F3DB-0BD5-8D91-0B5E-8FF514328A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180" y="5262801"/>
            <a:ext cx="1225960" cy="666750"/>
          </a:xfrm>
          <a:prstGeom prst="rect">
            <a:avLst/>
          </a:prstGeom>
        </p:spPr>
      </p:pic>
      <p:pic>
        <p:nvPicPr>
          <p:cNvPr id="18" name="Imagen 17" descr="Texto&#10;&#10;El contenido generado por IA puede ser incorrecto.">
            <a:extLst>
              <a:ext uri="{FF2B5EF4-FFF2-40B4-BE49-F238E27FC236}">
                <a16:creationId xmlns:a16="http://schemas.microsoft.com/office/drawing/2014/main" id="{FA739537-699B-CADD-100E-64158ECB57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760" y="5262801"/>
            <a:ext cx="1306307" cy="788289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96B21264-EE30-36F1-E2F1-26126B7F3E9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53" y="5512928"/>
            <a:ext cx="1414240" cy="538162"/>
          </a:xfrm>
          <a:prstGeom prst="rect">
            <a:avLst/>
          </a:prstGeom>
        </p:spPr>
      </p:pic>
      <p:pic>
        <p:nvPicPr>
          <p:cNvPr id="22" name="Imagen 21" descr="Diagrama&#10;&#10;El contenido generado por IA puede ser incorrecto.">
            <a:extLst>
              <a:ext uri="{FF2B5EF4-FFF2-40B4-BE49-F238E27FC236}">
                <a16:creationId xmlns:a16="http://schemas.microsoft.com/office/drawing/2014/main" id="{4B319CF6-B3D4-E815-750F-7A942FAF77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478" y="4895850"/>
            <a:ext cx="3524250" cy="1962150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4F730D02-6C34-D3E3-3E12-99E896A5AE8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536" y="5028526"/>
            <a:ext cx="1878211" cy="510984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21D13E5C-285C-3754-973F-CFC9AFF050C1}"/>
              </a:ext>
            </a:extLst>
          </p:cNvPr>
          <p:cNvSpPr txBox="1"/>
          <p:nvPr/>
        </p:nvSpPr>
        <p:spPr>
          <a:xfrm>
            <a:off x="3473816" y="395545"/>
            <a:ext cx="5574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/>
              <a:t>METODO SIMPLIFICADO (CONTINUACION)</a:t>
            </a:r>
          </a:p>
        </p:txBody>
      </p:sp>
    </p:spTree>
    <p:extLst>
      <p:ext uri="{BB962C8B-B14F-4D97-AF65-F5344CB8AC3E}">
        <p14:creationId xmlns:p14="http://schemas.microsoft.com/office/powerpoint/2010/main" val="42611320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64A248F5-EE47-9A6F-5C1A-72690A0C8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591DD06-73FE-5921-D8F4-02CEB8CFA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E969A2A-B462-C5F8-81A9-9C600670B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83</a:t>
            </a:fld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197CB378-B80D-86DF-A26A-6B6132C01F82}"/>
                  </a:ext>
                </a:extLst>
              </p:cNvPr>
              <p:cNvSpPr txBox="1"/>
              <p:nvPr/>
            </p:nvSpPr>
            <p:spPr>
              <a:xfrm>
                <a:off x="1962912" y="621792"/>
                <a:ext cx="7714488" cy="20120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2400" b="1" dirty="0"/>
                  <a:t>ANALISIS NO LINEAL</a:t>
                </a:r>
              </a:p>
              <a:p>
                <a:pPr algn="ctr"/>
                <a:endParaRPr lang="es-ES" sz="1200" b="1" dirty="0"/>
              </a:p>
              <a:p>
                <a:r>
                  <a:rPr lang="es-ES" sz="2400" b="1" dirty="0"/>
                  <a:t>INTEGRACION DIRECTA DE LAS ECUACIONES DE EQUILIBRIO</a:t>
                </a:r>
              </a:p>
              <a:p>
                <a:endParaRPr lang="es-ES" sz="1200" b="1" dirty="0"/>
              </a:p>
              <a:p>
                <a:pPr algn="ctr"/>
                <a:r>
                  <a:rPr lang="es-ES" sz="2400" b="1" dirty="0"/>
                  <a:t>M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2400" b="1" i="1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  <m:r>
                      <a:rPr lang="es-ES" sz="2400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s-ES" sz="2400" b="1" i="1">
                        <a:latin typeface="Cambria Math" panose="02040503050406030204" pitchFamily="18" charset="0"/>
                      </a:rPr>
                      <m:t>𝑪</m:t>
                    </m:r>
                    <m:r>
                      <a:rPr lang="es-ES" sz="2400" b="1" i="1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̇"/>
                        <m:ctrlPr>
                          <a:rPr lang="es-E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2400" b="1" i="1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  <m:r>
                      <a:rPr lang="es-ES" sz="2400" b="1" i="1">
                        <a:latin typeface="Cambria Math" panose="02040503050406030204" pitchFamily="18" charset="0"/>
                      </a:rPr>
                      <m:t> + </m:t>
                    </m:r>
                    <m:r>
                      <a:rPr lang="es-ES" sz="2400" b="1" i="1">
                        <a:latin typeface="Cambria Math" panose="02040503050406030204" pitchFamily="18" charset="0"/>
                      </a:rPr>
                      <m:t>𝑭</m:t>
                    </m:r>
                    <m:d>
                      <m:dPr>
                        <m:ctrlPr>
                          <a:rPr lang="es-ES" sz="2400" b="1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s-ES" sz="2400" b="1" i="1">
                            <a:latin typeface="Cambria Math" panose="02040503050406030204" pitchFamily="18" charset="0"/>
                          </a:rPr>
                          <m:t>𝒕</m:t>
                        </m:r>
                      </m:e>
                    </m:d>
                    <m:r>
                      <a:rPr lang="es-ES" sz="2400" b="1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es-ES" sz="2400" b="1" i="1">
                        <a:latin typeface="Cambria Math" panose="02040503050406030204" pitchFamily="18" charset="0"/>
                      </a:rPr>
                      <m:t>𝑴</m:t>
                    </m:r>
                    <m:r>
                      <a:rPr lang="es-ES" sz="2400" b="1" i="1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̈"/>
                        <m:ctrlPr>
                          <a:rPr lang="es-E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sz="2400" b="1" i="1">
                            <a:latin typeface="Cambria Math" panose="02040503050406030204" pitchFamily="18" charset="0"/>
                          </a:rPr>
                          <m:t>𝑿</m:t>
                        </m:r>
                      </m:e>
                    </m:acc>
                  </m:oMath>
                </a14:m>
                <a:r>
                  <a:rPr lang="es-ES" sz="2400" b="1" dirty="0"/>
                  <a:t>g(t)      ……..  (0)</a:t>
                </a:r>
              </a:p>
              <a:p>
                <a:endParaRPr lang="es-ES" sz="2800" b="1" dirty="0"/>
              </a:p>
            </p:txBody>
          </p:sp>
        </mc:Choice>
        <mc:Fallback xmlns="">
          <p:sp>
            <p:nvSpPr>
              <p:cNvPr id="5" name="CuadroTexto 4">
                <a:extLst>
                  <a:ext uri="{FF2B5EF4-FFF2-40B4-BE49-F238E27FC236}">
                    <a16:creationId xmlns:a16="http://schemas.microsoft.com/office/drawing/2014/main" id="{197CB378-B80D-86DF-A26A-6B6132C01F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912" y="621792"/>
                <a:ext cx="7714488" cy="2012089"/>
              </a:xfrm>
              <a:prstGeom prst="rect">
                <a:avLst/>
              </a:prstGeom>
              <a:blipFill>
                <a:blip r:embed="rId2"/>
                <a:stretch>
                  <a:fillRect l="-1185" t="-2424" r="-31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902E803E-3BE3-31CD-B8FA-A0A76947149A}"/>
                  </a:ext>
                </a:extLst>
              </p:cNvPr>
              <p:cNvSpPr txBox="1"/>
              <p:nvPr/>
            </p:nvSpPr>
            <p:spPr>
              <a:xfrm>
                <a:off x="1962912" y="2499608"/>
                <a:ext cx="8973312" cy="373660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u="sng" dirty="0"/>
                  <a:t>Esquema Explícito :</a:t>
                </a:r>
                <a:r>
                  <a:rPr lang="es-ES" dirty="0"/>
                  <a:t>  Xi+1  a partir de </a:t>
                </a:r>
                <a:r>
                  <a:rPr lang="es-ES" dirty="0" err="1"/>
                  <a:t>ec</a:t>
                </a:r>
                <a:r>
                  <a:rPr lang="es-ES" dirty="0"/>
                  <a:t>. (0) en ti  </a:t>
                </a:r>
                <a:r>
                  <a:rPr lang="es-ES" dirty="0">
                    <a:sym typeface="Wingdings" panose="05000000000000000000" pitchFamily="2" charset="2"/>
                  </a:rPr>
                  <a:t>  </a:t>
                </a:r>
                <a:r>
                  <a:rPr lang="es-ES" dirty="0"/>
                  <a:t>(No sistema);  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 Pequeño ; Estabilidad </a:t>
                </a:r>
              </a:p>
              <a:p>
                <a:r>
                  <a:rPr lang="es-ES" dirty="0"/>
                  <a:t>Ejemplo : Método de diferencias centrales visto en curso de puentes.</a:t>
                </a:r>
              </a:p>
              <a:p>
                <a:endParaRPr lang="es-ES" dirty="0"/>
              </a:p>
              <a:p>
                <a:r>
                  <a:rPr lang="es-ES" b="1" u="sng" dirty="0"/>
                  <a:t>Esquema Implícito :</a:t>
                </a:r>
                <a:r>
                  <a:rPr lang="es-ES" dirty="0"/>
                  <a:t> Xi+1 a partir de </a:t>
                </a:r>
                <a:r>
                  <a:rPr lang="es-ES" dirty="0" err="1"/>
                  <a:t>ec</a:t>
                </a:r>
                <a:r>
                  <a:rPr lang="es-ES" dirty="0"/>
                  <a:t>. (0) en ti+1 </a:t>
                </a:r>
                <a:r>
                  <a:rPr lang="es-ES" dirty="0">
                    <a:sym typeface="Wingdings" panose="05000000000000000000" pitchFamily="2" charset="2"/>
                  </a:rPr>
                  <a:t> (sistema);  </a:t>
                </a:r>
                <a:r>
                  <a:rPr lang="es-ES" dirty="0" err="1">
                    <a:latin typeface="Symbol" panose="05050102010706020507" pitchFamily="18" charset="2"/>
                    <a:sym typeface="Wingdings" panose="05000000000000000000" pitchFamily="2" charset="2"/>
                  </a:rPr>
                  <a:t>D</a:t>
                </a:r>
                <a:r>
                  <a:rPr lang="es-ES" dirty="0" err="1">
                    <a:sym typeface="Wingdings" panose="05000000000000000000" pitchFamily="2" charset="2"/>
                  </a:rPr>
                  <a:t>t</a:t>
                </a:r>
                <a:r>
                  <a:rPr lang="es-ES" dirty="0">
                    <a:sym typeface="Wingdings" panose="05000000000000000000" pitchFamily="2" charset="2"/>
                  </a:rPr>
                  <a:t> mayor ; Estable</a:t>
                </a:r>
              </a:p>
              <a:p>
                <a:r>
                  <a:rPr lang="es-ES" dirty="0">
                    <a:sym typeface="Wingdings" panose="05000000000000000000" pitchFamily="2" charset="2"/>
                  </a:rPr>
                  <a:t>Métodos de Newmark, </a:t>
                </a:r>
                <a:r>
                  <a:rPr lang="es-ES" dirty="0" err="1">
                    <a:sym typeface="Wingdings" panose="05000000000000000000" pitchFamily="2" charset="2"/>
                  </a:rPr>
                  <a:t>Houbolt</a:t>
                </a:r>
                <a:r>
                  <a:rPr lang="es-ES" dirty="0">
                    <a:sym typeface="Wingdings" panose="05000000000000000000" pitchFamily="2" charset="2"/>
                  </a:rPr>
                  <a:t> y Wilson</a:t>
                </a:r>
              </a:p>
              <a:p>
                <a:r>
                  <a:rPr lang="es-ES" dirty="0">
                    <a:sym typeface="Wingdings" panose="05000000000000000000" pitchFamily="2" charset="2"/>
                  </a:rPr>
                  <a:t>Ejemplo : Método de Newmark . Ciclo de cálculo :</a:t>
                </a:r>
              </a:p>
              <a:p>
                <a:r>
                  <a:rPr lang="es-ES" dirty="0">
                    <a:sym typeface="Wingdings" panose="05000000000000000000" pitchFamily="2" charset="2"/>
                  </a:rPr>
                  <a:t>1.- Supuesto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i+1</a:t>
                </a:r>
              </a:p>
              <a:p>
                <a:r>
                  <a:rPr lang="es-ES" dirty="0"/>
                  <a:t>2.- Xi ,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 ,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s-E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s-ES" dirty="0"/>
                  <a:t> para ti</a:t>
                </a:r>
              </a:p>
              <a:p>
                <a:r>
                  <a:rPr lang="es-ES" dirty="0"/>
                  <a:t>3.-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i+1 =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 + (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 +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i+1) 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/2</a:t>
                </a:r>
              </a:p>
              <a:p>
                <a:r>
                  <a:rPr lang="es-ES" dirty="0"/>
                  <a:t>4.- Xi+1 = Xi +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 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 + (1/2 –</a:t>
                </a:r>
                <a:r>
                  <a:rPr lang="es-ES" dirty="0">
                    <a:latin typeface="Symbol" panose="05050102010706020507" pitchFamily="18" charset="2"/>
                  </a:rPr>
                  <a:t>b</a:t>
                </a:r>
                <a:r>
                  <a:rPr lang="es-ES" dirty="0"/>
                  <a:t>)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b="0" i="1" smtClean="0">
                            <a:latin typeface="Cambria Math" panose="02040503050406030204" pitchFamily="18" charset="0"/>
                          </a:rPr>
                          <m:t>𝑋𝑖</m:t>
                        </m:r>
                      </m:e>
                    </m:acc>
                  </m:oMath>
                </a14:m>
                <a:r>
                  <a:rPr lang="es-ES" dirty="0"/>
                  <a:t> (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)^2 + </a:t>
                </a:r>
                <a:r>
                  <a:rPr lang="es-ES" dirty="0">
                    <a:latin typeface="Symbol" panose="05050102010706020507" pitchFamily="18" charset="2"/>
                  </a:rPr>
                  <a:t>b</a:t>
                </a:r>
                <a14:m>
                  <m:oMath xmlns:m="http://schemas.openxmlformats.org/officeDocument/2006/math">
                    <m:r>
                      <a:rPr lang="es-ES" b="0" i="0" smtClean="0">
                        <a:latin typeface="Cambria Math" panose="02040503050406030204" pitchFamily="18" charset="0"/>
                      </a:rPr>
                      <m:t> </m:t>
                    </m:r>
                    <m:acc>
                      <m:accPr>
                        <m:chr m:val="̈"/>
                        <m:ctrlPr>
                          <a:rPr lang="es-E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s-ES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i+1 (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)</a:t>
                </a:r>
                <a14:m>
                  <m:oMath xmlns:m="http://schemas.openxmlformats.org/officeDocument/2006/math">
                    <m:r>
                      <a:rPr lang="pt-BR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s-ES" dirty="0"/>
                  <a:t>^2</a:t>
                </a:r>
              </a:p>
              <a:p>
                <a:r>
                  <a:rPr lang="es-ES" dirty="0"/>
                  <a:t>5.- Cálculo de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es-ES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lang="es-ES" i="1"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𝑋</m:t>
                        </m:r>
                      </m:e>
                    </m:acc>
                  </m:oMath>
                </a14:m>
                <a:r>
                  <a:rPr lang="es-ES" dirty="0"/>
                  <a:t>i+1 a partir de (0). Si (5) es diferente de (1) se repite el ciclo.</a:t>
                </a:r>
              </a:p>
              <a:p>
                <a:r>
                  <a:rPr lang="es-ES" dirty="0">
                    <a:latin typeface="Symbol" panose="05050102010706020507" pitchFamily="18" charset="2"/>
                  </a:rPr>
                  <a:t>b</a:t>
                </a:r>
                <a:r>
                  <a:rPr lang="es-ES" dirty="0"/>
                  <a:t> =1/6 aceleración lineal en </a:t>
                </a:r>
                <a:r>
                  <a:rPr lang="es-ES" dirty="0" err="1">
                    <a:latin typeface="Symbol" panose="05050102010706020507" pitchFamily="18" charset="2"/>
                  </a:rPr>
                  <a:t>D</a:t>
                </a:r>
                <a:r>
                  <a:rPr lang="es-ES" dirty="0" err="1"/>
                  <a:t>t</a:t>
                </a:r>
                <a:r>
                  <a:rPr lang="es-ES" dirty="0"/>
                  <a:t> , </a:t>
                </a:r>
                <a:r>
                  <a:rPr lang="es-ES" dirty="0">
                    <a:latin typeface="Symbol" panose="05050102010706020507" pitchFamily="18" charset="2"/>
                  </a:rPr>
                  <a:t>b</a:t>
                </a:r>
                <a:r>
                  <a:rPr lang="es-ES" dirty="0"/>
                  <a:t>=1/4 </a:t>
                </a:r>
                <a:r>
                  <a:rPr lang="es-ES" dirty="0" err="1"/>
                  <a:t>acel</a:t>
                </a:r>
                <a:r>
                  <a:rPr lang="es-ES" dirty="0"/>
                  <a:t>. Constante.  </a:t>
                </a:r>
                <a:r>
                  <a:rPr lang="es-ES" dirty="0">
                    <a:latin typeface="Symbol" panose="05050102010706020507" pitchFamily="18" charset="2"/>
                  </a:rPr>
                  <a:t>b</a:t>
                </a:r>
                <a:r>
                  <a:rPr lang="es-ES" dirty="0"/>
                  <a:t>=1/8 </a:t>
                </a:r>
                <a:r>
                  <a:rPr lang="es-ES" dirty="0" err="1"/>
                  <a:t>acel</a:t>
                </a:r>
                <a:r>
                  <a:rPr lang="es-ES" dirty="0"/>
                  <a:t>. escalonada</a:t>
                </a:r>
              </a:p>
              <a:p>
                <a:endParaRPr lang="es-ES" dirty="0"/>
              </a:p>
            </p:txBody>
          </p:sp>
        </mc:Choice>
        <mc:Fallback xmlns="">
          <p:sp>
            <p:nvSpPr>
              <p:cNvPr id="6" name="CuadroTexto 5">
                <a:extLst>
                  <a:ext uri="{FF2B5EF4-FFF2-40B4-BE49-F238E27FC236}">
                    <a16:creationId xmlns:a16="http://schemas.microsoft.com/office/drawing/2014/main" id="{902E803E-3BE3-31CD-B8FA-A0A769471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2912" y="2499608"/>
                <a:ext cx="8973312" cy="3736600"/>
              </a:xfrm>
              <a:prstGeom prst="rect">
                <a:avLst/>
              </a:prstGeom>
              <a:blipFill>
                <a:blip r:embed="rId3"/>
                <a:stretch>
                  <a:fillRect l="-543" t="-1142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82413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41B7643-3808-5465-8132-319BD441F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14661285-6234-E51D-F840-4C456913B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8CA2EE5-409D-D31F-23C2-9E6F1DF75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84</a:t>
            </a:fld>
            <a:endParaRPr lang="es-ES"/>
          </a:p>
        </p:txBody>
      </p:sp>
      <p:pic>
        <p:nvPicPr>
          <p:cNvPr id="6" name="Imagen 5" descr="Gráfico">
            <a:extLst>
              <a:ext uri="{FF2B5EF4-FFF2-40B4-BE49-F238E27FC236}">
                <a16:creationId xmlns:a16="http://schemas.microsoft.com/office/drawing/2014/main" id="{F11789DD-CF66-6397-5277-228CED0AE8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430474"/>
            <a:ext cx="5365589" cy="4263295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C0CDF26E-C604-2BF3-E757-55E1086EF388}"/>
              </a:ext>
            </a:extLst>
          </p:cNvPr>
          <p:cNvSpPr txBox="1"/>
          <p:nvPr/>
        </p:nvSpPr>
        <p:spPr>
          <a:xfrm>
            <a:off x="401783" y="1430474"/>
            <a:ext cx="6303818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/>
              <a:t>	</a:t>
            </a:r>
          </a:p>
          <a:p>
            <a:r>
              <a:rPr lang="es-ES" dirty="0"/>
              <a:t>- Incremento de cargas laterales crecientes + gravitatorias fijas.</a:t>
            </a:r>
          </a:p>
          <a:p>
            <a:r>
              <a:rPr lang="es-ES" dirty="0"/>
              <a:t>- Formación sucesiva de rótulas plásticas </a:t>
            </a:r>
            <a:r>
              <a:rPr lang="es-ES" dirty="0">
                <a:sym typeface="Wingdings" panose="05000000000000000000" pitchFamily="2" charset="2"/>
              </a:rPr>
              <a:t> Pérdida sucesiva  de </a:t>
            </a:r>
          </a:p>
          <a:p>
            <a:r>
              <a:rPr lang="es-ES" dirty="0">
                <a:sym typeface="Wingdings" panose="05000000000000000000" pitchFamily="2" charset="2"/>
              </a:rPr>
              <a:t>   rigidez.</a:t>
            </a:r>
          </a:p>
          <a:p>
            <a:r>
              <a:rPr lang="es-ES" dirty="0">
                <a:sym typeface="Wingdings" panose="05000000000000000000" pitchFamily="2" charset="2"/>
              </a:rPr>
              <a:t>- Hasta alcanzar el colapso estructural o el nivel de daño deseado.</a:t>
            </a:r>
          </a:p>
          <a:p>
            <a:r>
              <a:rPr lang="es-ES" dirty="0">
                <a:sym typeface="Wingdings" panose="05000000000000000000" pitchFamily="2" charset="2"/>
              </a:rPr>
              <a:t>- Diagramas N-M y M-C seccionales. </a:t>
            </a:r>
          </a:p>
          <a:p>
            <a:r>
              <a:rPr lang="es-ES" dirty="0">
                <a:sym typeface="Wingdings" panose="05000000000000000000" pitchFamily="2" charset="2"/>
              </a:rPr>
              <a:t> - Patrones de carga lateral : Constantes, lineales o modales.</a:t>
            </a:r>
          </a:p>
          <a:p>
            <a:pPr marL="285750" indent="-285750">
              <a:buFontTx/>
              <a:buChar char="-"/>
            </a:pPr>
            <a:endParaRPr lang="es-ES" dirty="0">
              <a:sym typeface="Wingdings" panose="05000000000000000000" pitchFamily="2" charset="2"/>
            </a:endParaRPr>
          </a:p>
          <a:p>
            <a:r>
              <a:rPr lang="es-ES" dirty="0">
                <a:sym typeface="Wingdings" panose="05000000000000000000" pitchFamily="2" charset="2"/>
              </a:rPr>
              <a:t>- Espectro ADSR de demanda reducida del sismo.</a:t>
            </a:r>
          </a:p>
          <a:p>
            <a:r>
              <a:rPr lang="es-ES" dirty="0">
                <a:sym typeface="Wingdings" panose="05000000000000000000" pitchFamily="2" charset="2"/>
              </a:rPr>
              <a:t>- </a:t>
            </a:r>
            <a:r>
              <a:rPr lang="es-ES" dirty="0" err="1">
                <a:sym typeface="Wingdings" panose="05000000000000000000" pitchFamily="2" charset="2"/>
              </a:rPr>
              <a:t>Bilinealización</a:t>
            </a:r>
            <a:r>
              <a:rPr lang="es-ES" dirty="0">
                <a:sym typeface="Wingdings" panose="05000000000000000000" pitchFamily="2" charset="2"/>
              </a:rPr>
              <a:t> de la curva  de capacidad Sa-</a:t>
            </a:r>
            <a:r>
              <a:rPr lang="es-ES" dirty="0" err="1">
                <a:sym typeface="Wingdings" panose="05000000000000000000" pitchFamily="2" charset="2"/>
              </a:rPr>
              <a:t>Sd</a:t>
            </a:r>
            <a:r>
              <a:rPr lang="es-ES" dirty="0">
                <a:sym typeface="Wingdings" panose="05000000000000000000" pitchFamily="2" charset="2"/>
              </a:rPr>
              <a:t>  del edificio.</a:t>
            </a:r>
          </a:p>
          <a:p>
            <a:r>
              <a:rPr lang="es-ES" dirty="0">
                <a:sym typeface="Wingdings" panose="05000000000000000000" pitchFamily="2" charset="2"/>
              </a:rPr>
              <a:t>- Punto de desempeño PD (</a:t>
            </a:r>
            <a:r>
              <a:rPr lang="es-ES" dirty="0" err="1">
                <a:sym typeface="Wingdings" panose="05000000000000000000" pitchFamily="2" charset="2"/>
              </a:rPr>
              <a:t>Sdpd</a:t>
            </a:r>
            <a:r>
              <a:rPr lang="es-ES" dirty="0">
                <a:sym typeface="Wingdings" panose="05000000000000000000" pitchFamily="2" charset="2"/>
              </a:rPr>
              <a:t>, </a:t>
            </a:r>
            <a:r>
              <a:rPr lang="es-ES" dirty="0" err="1">
                <a:sym typeface="Wingdings" panose="05000000000000000000" pitchFamily="2" charset="2"/>
              </a:rPr>
              <a:t>Sapd</a:t>
            </a:r>
            <a:r>
              <a:rPr lang="es-ES" dirty="0">
                <a:sym typeface="Wingdings" panose="05000000000000000000" pitchFamily="2" charset="2"/>
              </a:rPr>
              <a:t>) por intersección –iterativa de los espectros de demanda y capacidad (ATC-40).</a:t>
            </a:r>
          </a:p>
          <a:p>
            <a:endParaRPr lang="es-ES" sz="1600" dirty="0"/>
          </a:p>
          <a:p>
            <a:endParaRPr lang="es-ES" sz="1200"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E75EA11-B4E8-FCA6-5A35-8928E1A1AB48}"/>
              </a:ext>
            </a:extLst>
          </p:cNvPr>
          <p:cNvSpPr txBox="1"/>
          <p:nvPr/>
        </p:nvSpPr>
        <p:spPr>
          <a:xfrm>
            <a:off x="3754375" y="474916"/>
            <a:ext cx="46748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/>
              <a:t>ANÁLISIS ESTÁTICO NO LINEAL</a:t>
            </a:r>
          </a:p>
        </p:txBody>
      </p:sp>
    </p:spTree>
    <p:extLst>
      <p:ext uri="{BB962C8B-B14F-4D97-AF65-F5344CB8AC3E}">
        <p14:creationId xmlns:p14="http://schemas.microsoft.com/office/powerpoint/2010/main" val="404827719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C23B332-6619-1DCC-A162-30B0186DC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A644FA3-99DE-E085-4520-FE70B15F6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ED0FD1-BBC4-6376-6816-1AF9061F1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85</a:t>
            </a:fld>
            <a:endParaRPr lang="es-ES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9A25C9F-8858-2123-1AEE-6C569D3B0486}"/>
              </a:ext>
            </a:extLst>
          </p:cNvPr>
          <p:cNvSpPr txBox="1"/>
          <p:nvPr/>
        </p:nvSpPr>
        <p:spPr>
          <a:xfrm>
            <a:off x="4038600" y="276045"/>
            <a:ext cx="43559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800" b="1" dirty="0"/>
              <a:t>AISLAMIENTO Y DISIPACION</a:t>
            </a:r>
          </a:p>
        </p:txBody>
      </p:sp>
      <p:pic>
        <p:nvPicPr>
          <p:cNvPr id="7" name="Imagen 6" descr="Diagrama">
            <a:extLst>
              <a:ext uri="{FF2B5EF4-FFF2-40B4-BE49-F238E27FC236}">
                <a16:creationId xmlns:a16="http://schemas.microsoft.com/office/drawing/2014/main" id="{133CC1DC-F8FB-0AF4-C765-A57938C000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423" y="799264"/>
            <a:ext cx="6562067" cy="4111043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F65A3C8-33BC-EF1F-BB72-FBDCD56CEE5F}"/>
              </a:ext>
            </a:extLst>
          </p:cNvPr>
          <p:cNvSpPr txBox="1"/>
          <p:nvPr/>
        </p:nvSpPr>
        <p:spPr>
          <a:xfrm>
            <a:off x="2043961" y="4910308"/>
            <a:ext cx="847879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* Aislamiento entre la base de la superestructura y la cimentación ( desacoplándolas)</a:t>
            </a:r>
          </a:p>
          <a:p>
            <a:r>
              <a:rPr lang="es-ES" dirty="0"/>
              <a:t> * Dispositivos disipativos o amortiguadores intercalados en la superestructura. </a:t>
            </a:r>
          </a:p>
          <a:p>
            <a:r>
              <a:rPr lang="es-ES" dirty="0"/>
              <a:t>     (Disminuyen las aceleraciones, fuerzas y desplazamientos de entrepiso)</a:t>
            </a:r>
          </a:p>
        </p:txBody>
      </p:sp>
    </p:spTree>
    <p:extLst>
      <p:ext uri="{BB962C8B-B14F-4D97-AF65-F5344CB8AC3E}">
        <p14:creationId xmlns:p14="http://schemas.microsoft.com/office/powerpoint/2010/main" val="37339513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1FB344A-02BA-C34C-9546-3CD492222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BF34086-611F-841C-BE4C-420C59E268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E7105FBC-2CE4-9999-D72E-2AFEEA5C8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86</a:t>
            </a:fld>
            <a:endParaRPr lang="es-ES"/>
          </a:p>
        </p:txBody>
      </p:sp>
      <p:pic>
        <p:nvPicPr>
          <p:cNvPr id="11" name="Imagen 10" descr="Diagrama&#10;&#10;El contenido generado por IA puede ser incorrecto.">
            <a:extLst>
              <a:ext uri="{FF2B5EF4-FFF2-40B4-BE49-F238E27FC236}">
                <a16:creationId xmlns:a16="http://schemas.microsoft.com/office/drawing/2014/main" id="{6425E5C8-83B0-22AE-DC07-CD76A5396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58" y="954178"/>
            <a:ext cx="3543300" cy="172402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431FC802-AF01-A446-A750-B718BE9754AC}"/>
              </a:ext>
            </a:extLst>
          </p:cNvPr>
          <p:cNvSpPr txBox="1"/>
          <p:nvPr/>
        </p:nvSpPr>
        <p:spPr>
          <a:xfrm>
            <a:off x="5450310" y="246531"/>
            <a:ext cx="1665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/>
              <a:t>Aisladores :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751C969-4209-F023-2DD4-5AD40325C064}"/>
              </a:ext>
            </a:extLst>
          </p:cNvPr>
          <p:cNvSpPr txBox="1"/>
          <p:nvPr/>
        </p:nvSpPr>
        <p:spPr>
          <a:xfrm>
            <a:off x="4640646" y="800529"/>
            <a:ext cx="7146893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NRB : Apoyos </a:t>
            </a:r>
            <a:r>
              <a:rPr lang="es-ES" dirty="0" err="1"/>
              <a:t>elastoméricos</a:t>
            </a:r>
            <a:r>
              <a:rPr lang="es-ES" dirty="0"/>
              <a:t> de caucho natural ( flexibilidad lateral)</a:t>
            </a:r>
          </a:p>
          <a:p>
            <a:r>
              <a:rPr lang="es-ES" dirty="0"/>
              <a:t>         + Placas intermedias de acero (rigidez vertical) </a:t>
            </a:r>
          </a:p>
          <a:p>
            <a:r>
              <a:rPr lang="es-ES" dirty="0"/>
              <a:t>          Comportamiento Lineal. No ciclo </a:t>
            </a:r>
            <a:r>
              <a:rPr lang="es-ES" dirty="0" err="1"/>
              <a:t>histerético</a:t>
            </a:r>
            <a:r>
              <a:rPr lang="es-ES" dirty="0"/>
              <a:t>.</a:t>
            </a:r>
          </a:p>
          <a:p>
            <a:r>
              <a:rPr lang="es-ES" dirty="0"/>
              <a:t>HDR : Apoyos </a:t>
            </a:r>
            <a:r>
              <a:rPr lang="es-ES" dirty="0" err="1"/>
              <a:t>elastoméricos</a:t>
            </a:r>
            <a:r>
              <a:rPr lang="es-ES" dirty="0"/>
              <a:t> de alto amortiguamiento (</a:t>
            </a:r>
            <a:r>
              <a:rPr lang="es-ES" dirty="0">
                <a:latin typeface="Symbol" panose="05050102010706020507" pitchFamily="18" charset="2"/>
              </a:rPr>
              <a:t>x</a:t>
            </a:r>
            <a:r>
              <a:rPr lang="es-ES" dirty="0"/>
              <a:t> =10%)</a:t>
            </a:r>
          </a:p>
          <a:p>
            <a:r>
              <a:rPr lang="es-ES" dirty="0"/>
              <a:t>LRB :  Caucho con núcleo de plomo (</a:t>
            </a:r>
            <a:r>
              <a:rPr lang="es-ES" dirty="0" err="1"/>
              <a:t>def</a:t>
            </a:r>
            <a:r>
              <a:rPr lang="es-ES" dirty="0"/>
              <a:t>. plásticas ; amortiguamiento </a:t>
            </a:r>
            <a:r>
              <a:rPr lang="es-ES" dirty="0">
                <a:latin typeface="Symbol" panose="05050102010706020507" pitchFamily="18" charset="2"/>
              </a:rPr>
              <a:t>x=</a:t>
            </a:r>
            <a:r>
              <a:rPr lang="es-ES" dirty="0"/>
              <a:t>10</a:t>
            </a:r>
          </a:p>
          <a:p>
            <a:r>
              <a:rPr lang="es-ES" dirty="0"/>
              <a:t>           a 30% . Bilineal . Disminuye fuerzas y desplazamientos y </a:t>
            </a:r>
            <a:r>
              <a:rPr lang="es-ES" dirty="0" err="1"/>
              <a:t>vert</a:t>
            </a:r>
            <a:r>
              <a:rPr lang="es-ES" dirty="0"/>
              <a:t>.</a:t>
            </a:r>
          </a:p>
          <a:p>
            <a:r>
              <a:rPr lang="es-ES" dirty="0"/>
              <a:t>Péndulos de fricción (simples, dobles y triples) 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55ECB97F-EE32-9809-05BA-5DAEA5660F08}"/>
              </a:ext>
            </a:extLst>
          </p:cNvPr>
          <p:cNvSpPr txBox="1"/>
          <p:nvPr/>
        </p:nvSpPr>
        <p:spPr>
          <a:xfrm>
            <a:off x="8610600" y="3059668"/>
            <a:ext cx="1299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err="1"/>
              <a:t>Vt</a:t>
            </a:r>
            <a:r>
              <a:rPr lang="es-ES" dirty="0"/>
              <a:t> = Vs + </a:t>
            </a:r>
            <a:r>
              <a:rPr lang="es-ES" dirty="0" err="1"/>
              <a:t>Vb</a:t>
            </a:r>
            <a:endParaRPr lang="es-ES" dirty="0"/>
          </a:p>
        </p:txBody>
      </p:sp>
      <p:pic>
        <p:nvPicPr>
          <p:cNvPr id="5" name="Imagen 4" descr="Imagen que contiene interior, cocina, edificio, grande">
            <a:extLst>
              <a:ext uri="{FF2B5EF4-FFF2-40B4-BE49-F238E27FC236}">
                <a16:creationId xmlns:a16="http://schemas.microsoft.com/office/drawing/2014/main" id="{725F1536-8F74-444C-13C1-C699F58DC7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52" y="3108444"/>
            <a:ext cx="5265420" cy="3063240"/>
          </a:xfrm>
          <a:prstGeom prst="rect">
            <a:avLst/>
          </a:prstGeom>
        </p:spPr>
      </p:pic>
      <p:pic>
        <p:nvPicPr>
          <p:cNvPr id="12" name="Imagen 11" descr="Diagrama">
            <a:extLst>
              <a:ext uri="{FF2B5EF4-FFF2-40B4-BE49-F238E27FC236}">
                <a16:creationId xmlns:a16="http://schemas.microsoft.com/office/drawing/2014/main" id="{EFE1B25F-2B69-98ED-EF2E-9E140F9E755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327" y="3108444"/>
            <a:ext cx="5791200" cy="245364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8F07A601-CC53-9571-F13C-B2D827CE28D0}"/>
              </a:ext>
            </a:extLst>
          </p:cNvPr>
          <p:cNvSpPr txBox="1"/>
          <p:nvPr/>
        </p:nvSpPr>
        <p:spPr>
          <a:xfrm>
            <a:off x="8947554" y="3218995"/>
            <a:ext cx="1299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/>
              <a:t>Vt</a:t>
            </a:r>
            <a:r>
              <a:rPr lang="es-ES" dirty="0"/>
              <a:t> = </a:t>
            </a:r>
            <a:r>
              <a:rPr lang="es-ES" dirty="0" err="1"/>
              <a:t>Vb</a:t>
            </a:r>
            <a:r>
              <a:rPr lang="es-ES" dirty="0"/>
              <a:t> + Vs</a:t>
            </a:r>
          </a:p>
        </p:txBody>
      </p:sp>
    </p:spTree>
    <p:extLst>
      <p:ext uri="{BB962C8B-B14F-4D97-AF65-F5344CB8AC3E}">
        <p14:creationId xmlns:p14="http://schemas.microsoft.com/office/powerpoint/2010/main" val="324464450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8E5C991-8F11-FEAC-4D55-D679EFAA9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97C5CDD-14C7-8059-459F-07F1760595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dirty="0"/>
              <a:t>“Curso Sísmico de Edificios”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353B1CD-8A35-C69B-5555-CB3FFDF79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87</a:t>
            </a:fld>
            <a:endParaRPr lang="es-ES"/>
          </a:p>
        </p:txBody>
      </p:sp>
      <p:pic>
        <p:nvPicPr>
          <p:cNvPr id="5" name="Imagen 4" descr="Diagrama">
            <a:extLst>
              <a:ext uri="{FF2B5EF4-FFF2-40B4-BE49-F238E27FC236}">
                <a16:creationId xmlns:a16="http://schemas.microsoft.com/office/drawing/2014/main" id="{BDB359D2-8E31-5791-38FA-BE91B3B3B9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3" y="363288"/>
            <a:ext cx="3592657" cy="2538878"/>
          </a:xfrm>
          <a:prstGeom prst="rect">
            <a:avLst/>
          </a:prstGeom>
        </p:spPr>
      </p:pic>
      <p:pic>
        <p:nvPicPr>
          <p:cNvPr id="6" name="Imagen 5" descr="Diagrama, Dibujo de ingeniería">
            <a:extLst>
              <a:ext uri="{FF2B5EF4-FFF2-40B4-BE49-F238E27FC236}">
                <a16:creationId xmlns:a16="http://schemas.microsoft.com/office/drawing/2014/main" id="{AF701B9B-B8D6-563E-69EB-AE533DF15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162" y="827558"/>
            <a:ext cx="4632960" cy="2302892"/>
          </a:xfrm>
          <a:prstGeom prst="rect">
            <a:avLst/>
          </a:prstGeom>
        </p:spPr>
      </p:pic>
      <p:pic>
        <p:nvPicPr>
          <p:cNvPr id="7" name="Imagen 6" descr="Diagrama">
            <a:extLst>
              <a:ext uri="{FF2B5EF4-FFF2-40B4-BE49-F238E27FC236}">
                <a16:creationId xmlns:a16="http://schemas.microsoft.com/office/drawing/2014/main" id="{C65CDAD0-3E9F-EFCC-454F-8B42C62344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4685" y="929250"/>
            <a:ext cx="2991061" cy="1419290"/>
          </a:xfrm>
          <a:prstGeom prst="rect">
            <a:avLst/>
          </a:prstGeom>
        </p:spPr>
      </p:pic>
      <p:pic>
        <p:nvPicPr>
          <p:cNvPr id="8" name="Imagen 7" descr="Diagrama&#10;&#10;El contenido generado por IA puede ser incorrecto.">
            <a:extLst>
              <a:ext uri="{FF2B5EF4-FFF2-40B4-BE49-F238E27FC236}">
                <a16:creationId xmlns:a16="http://schemas.microsoft.com/office/drawing/2014/main" id="{2B4529B7-617A-2134-E242-BB225C74A4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746" y="3359819"/>
            <a:ext cx="2362200" cy="2538878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D63458CA-25B4-5ABA-9B5F-9315BC9CEB18}"/>
              </a:ext>
            </a:extLst>
          </p:cNvPr>
          <p:cNvSpPr txBox="1"/>
          <p:nvPr/>
        </p:nvSpPr>
        <p:spPr>
          <a:xfrm>
            <a:off x="5354782" y="136525"/>
            <a:ext cx="20158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400" b="1" dirty="0"/>
              <a:t>Disipadores :</a:t>
            </a:r>
          </a:p>
        </p:txBody>
      </p:sp>
      <p:pic>
        <p:nvPicPr>
          <p:cNvPr id="11" name="Imagen 10" descr="Diagrama">
            <a:extLst>
              <a:ext uri="{FF2B5EF4-FFF2-40B4-BE49-F238E27FC236}">
                <a16:creationId xmlns:a16="http://schemas.microsoft.com/office/drawing/2014/main" id="{8CFF5D06-EA69-6FEC-186B-677D9DDF26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240" y="3359819"/>
            <a:ext cx="3474720" cy="2941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61434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200E443-AEC3-8679-9994-ACF775E32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3045E92-3427-6AC8-DE4A-DE18E1B81E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FE04E88-6F9C-8963-1045-E883E2097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88</a:t>
            </a:fld>
            <a:endParaRPr lang="es-ES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1DBB4B8-3252-9277-1C07-C41746C4C0E6}"/>
              </a:ext>
            </a:extLst>
          </p:cNvPr>
          <p:cNvSpPr txBox="1"/>
          <p:nvPr/>
        </p:nvSpPr>
        <p:spPr>
          <a:xfrm>
            <a:off x="2542784" y="2517732"/>
            <a:ext cx="7392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b="1" dirty="0"/>
              <a:t>EJEMPLO DE DISTRIBUCION ESPACIAL DE FUERZAS SISMICAS EN EL EDIFICIO</a:t>
            </a:r>
          </a:p>
        </p:txBody>
      </p:sp>
      <p:graphicFrame>
        <p:nvGraphicFramePr>
          <p:cNvPr id="7" name="Objeto 6">
            <a:hlinkClick r:id="rId2" action="ppaction://hlinkfile"/>
            <a:extLst>
              <a:ext uri="{FF2B5EF4-FFF2-40B4-BE49-F238E27FC236}">
                <a16:creationId xmlns:a16="http://schemas.microsoft.com/office/drawing/2014/main" id="{4193DA38-5B7A-DD29-61E6-168706D4C7D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076091"/>
              </p:ext>
            </p:extLst>
          </p:nvPr>
        </p:nvGraphicFramePr>
        <p:xfrm>
          <a:off x="5934075" y="3090863"/>
          <a:ext cx="3222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3" imgW="322560" imgH="672480" progId="AcroExch.Document.7">
                  <p:link updateAutomatic="1"/>
                </p:oleObj>
              </mc:Choice>
              <mc:Fallback>
                <p:oleObj name="Acrobat Document" showAsIcon="1" r:id="rId3" imgW="322560" imgH="672480" progId="AcroExch.Document.7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4075" y="3090863"/>
                        <a:ext cx="322263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2600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7E83E06-9F19-8C29-97F5-EA87387B0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468" y="564445"/>
            <a:ext cx="5779910" cy="5383184"/>
          </a:xfrm>
          <a:prstGeom prst="rect">
            <a:avLst/>
          </a:prstGeom>
        </p:spPr>
      </p:pic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DE8C2AA-C6C0-9FE5-21A0-07929ED96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“Curso Sísmico de Puentes” Impartido por Julián Díaz del Valle en el Colegio de Ingenieros de Caminos de Cantabria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5AA048B-AC90-6B59-97FA-93D17C803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F58FD6-0DD1-48E2-ADC0-39765AFFA200}" type="slidenum">
              <a:rPr lang="es-ES" smtClean="0"/>
              <a:t>9</a:t>
            </a:fld>
            <a:endParaRPr lang="es-ES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E40BEED-7C65-8AE0-C833-222CACAE7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ES"/>
              <a:t>Septiembre 2025.</a:t>
            </a:r>
          </a:p>
        </p:txBody>
      </p:sp>
    </p:spTree>
    <p:extLst>
      <p:ext uri="{BB962C8B-B14F-4D97-AF65-F5344CB8AC3E}">
        <p14:creationId xmlns:p14="http://schemas.microsoft.com/office/powerpoint/2010/main" val="40416739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2d38419f-fc3d-4d91-b6d3-eb37480c8fe4}" enabled="0" method="" siteId="{2d38419f-fc3d-4d91-b6d3-eb37480c8f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7904</Words>
  <Application>Microsoft Office PowerPoint</Application>
  <PresentationFormat>Panorámica</PresentationFormat>
  <Paragraphs>788</Paragraphs>
  <Slides>88</Slides>
  <Notes>8</Notes>
  <HiddenSlides>0</HiddenSlides>
  <MMClips>0</MMClips>
  <ScaleCrop>false</ScaleCrop>
  <HeadingPairs>
    <vt:vector size="10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Vínculos</vt:lpstr>
      </vt:variant>
      <vt:variant>
        <vt:i4>13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88</vt:i4>
      </vt:variant>
    </vt:vector>
  </HeadingPairs>
  <TitlesOfParts>
    <vt:vector size="114" baseType="lpstr">
      <vt:lpstr>Aptos</vt:lpstr>
      <vt:lpstr>Arabic Typesetting</vt:lpstr>
      <vt:lpstr>Arial</vt:lpstr>
      <vt:lpstr>Blackadder ITC</vt:lpstr>
      <vt:lpstr>Calibri</vt:lpstr>
      <vt:lpstr>Calibri Light</vt:lpstr>
      <vt:lpstr>Cambria Math</vt:lpstr>
      <vt:lpstr>Courier New</vt:lpstr>
      <vt:lpstr>Symbol</vt:lpstr>
      <vt:lpstr>Times New Roman</vt:lpstr>
      <vt:lpstr>Wingdings</vt:lpstr>
      <vt:lpstr>Tema de Office</vt:lpstr>
      <vt:lpstr>C:\Users\julian\OneDrive\Escritorio\CURSO SISMICO PUENTES\NCSP07.pdf</vt:lpstr>
      <vt:lpstr>C:\Users\julian\OneDrive\Escritorio\CURSO SISMICO PUENTES\GUIA SISMICA  PUENTES.pdf</vt:lpstr>
      <vt:lpstr>C:\Users\julian\OneDrive\Escritorio\CURSO SISMICO PUENTES\NCSP07.pdf</vt:lpstr>
      <vt:lpstr>C:\Users\julian\OneDrive\Escritorio\CURSO SISMICO PUENTES\PONSIS25.PDF</vt:lpstr>
      <vt:lpstr>C:\Users\julian\OneDrive\Escritorio\CURSO SISMICO PUENTES\NCSP07.pdf</vt:lpstr>
      <vt:lpstr>C:\Users\julian\OneDrive\Escritorio\CURSO SISMICO PUENTES\GUIA SISMICA  PUENTES.pdf</vt:lpstr>
      <vt:lpstr>C:\Users\julian\OneDrive\Escritorio\CURSO SISMICO PUENTES\Ejemplo Curso Sismico de Puentes.pdf</vt:lpstr>
      <vt:lpstr>C:\Users\julian\OneDrive\Escritorio\CURSO SISMICO PUENTES\NCSE-02.pdf</vt:lpstr>
      <vt:lpstr>C:\Users\julian\OneDrive\Escritorio\CURSO SISMICO PUENTES\UNE-ENV_1998-1-2=1998.pdf</vt:lpstr>
      <vt:lpstr>C:\Users\julian\OneDrive\Escritorio\CURSO SISMICO PUENTES\EDISIS25.pdf</vt:lpstr>
      <vt:lpstr>C:\Users\julian\OneDrive\Escritorio\CURSO SISMICO PUENTES\UNE-ENV_1998-1-1=1998.pdf</vt:lpstr>
      <vt:lpstr>C:\Users\julian\OneDrive\Escritorio\CURSO SISMICO PUENTES\Ejemplo1 Curso Sismico de Edificios.pdf</vt:lpstr>
      <vt:lpstr>C:\Users\julian\OneDrive\Escritorio\CURSO SISMICO PUENTES\Ejemplo2 Curso Sismico de Edificios.pdf</vt:lpstr>
      <vt:lpstr>Acrobat Document</vt:lpstr>
      <vt:lpstr>Cursor Sísmico de Puentes Colegio de Ingenieros de Caminos de Cantabria</vt:lpstr>
      <vt:lpstr>Referencias :  -Guía para el proyecto sísmico de puentes de carretera -Eurocódigo 8 . UNE-ENV-1998-2. Puentes -NCSP-07  Norma Construcción Sismorresistente de Puentes -Manual programa PONSIS25 de Cálculo Sísmico de Puentes </vt:lpstr>
      <vt:lpstr>     INDICE </vt:lpstr>
      <vt:lpstr>   INDICE (continuación)</vt:lpstr>
      <vt:lpstr>Presentación de PowerPoint</vt:lpstr>
      <vt:lpstr>Placas de la corteza terrestre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Espectros de respuesta y de cálculo según normativas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Referencias :  -NCSE-02  Norma Construcción Sismorresistente de Edificios -Eurocódigo 8 .  UNE-ENV- 1998-2. Parte 1.1  General -Eurocódigo 8 . UNE-ENV-1998-2. Parte 1.2 Edificios -Manual programa EDISIS25 de Cálculo Sísmico de Edificios </vt:lpstr>
      <vt:lpstr>INDICE</vt:lpstr>
      <vt:lpstr>MODELO DINÁMICO DEL EDIFICIO</vt:lpstr>
      <vt:lpstr>Pórticos con dinteles flexibles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2025-08-17T09:51:39Z</dcterms:created>
  <dcterms:modified xsi:type="dcterms:W3CDTF">2025-09-22T09:34:27Z</dcterms:modified>
</cp:coreProperties>
</file>